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webextensions/webextension1.xml" ContentType="application/vnd.ms-office.webextension+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59" r:id="rId5"/>
    <p:sldId id="267" r:id="rId6"/>
    <p:sldId id="268" r:id="rId7"/>
    <p:sldId id="269" r:id="rId8"/>
    <p:sldId id="286" r:id="rId9"/>
    <p:sldId id="270" r:id="rId10"/>
    <p:sldId id="264" r:id="rId11"/>
    <p:sldId id="296" r:id="rId12"/>
    <p:sldId id="283" r:id="rId13"/>
    <p:sldId id="260" r:id="rId14"/>
    <p:sldId id="284" r:id="rId15"/>
    <p:sldId id="261" r:id="rId16"/>
    <p:sldId id="285" r:id="rId17"/>
    <p:sldId id="300" r:id="rId18"/>
    <p:sldId id="288" r:id="rId19"/>
    <p:sldId id="271" r:id="rId20"/>
    <p:sldId id="265" r:id="rId21"/>
    <p:sldId id="287" r:id="rId22"/>
    <p:sldId id="272" r:id="rId23"/>
    <p:sldId id="289" r:id="rId24"/>
    <p:sldId id="273" r:id="rId25"/>
    <p:sldId id="275" r:id="rId26"/>
    <p:sldId id="301" r:id="rId27"/>
    <p:sldId id="302" r:id="rId28"/>
    <p:sldId id="276" r:id="rId29"/>
    <p:sldId id="297" r:id="rId30"/>
    <p:sldId id="262" r:id="rId31"/>
    <p:sldId id="277" r:id="rId32"/>
    <p:sldId id="278" r:id="rId33"/>
    <p:sldId id="279" r:id="rId34"/>
    <p:sldId id="280" r:id="rId35"/>
    <p:sldId id="274" r:id="rId36"/>
    <p:sldId id="281" r:id="rId37"/>
    <p:sldId id="282" r:id="rId38"/>
    <p:sldId id="292" r:id="rId39"/>
    <p:sldId id="263" r:id="rId40"/>
    <p:sldId id="290" r:id="rId41"/>
    <p:sldId id="299" r:id="rId42"/>
    <p:sldId id="291" r:id="rId43"/>
    <p:sldId id="295" r:id="rId44"/>
    <p:sldId id="293" r:id="rId45"/>
    <p:sldId id="294" r:id="rId46"/>
    <p:sldId id="298" r:id="rId47"/>
    <p:sldId id="26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 to Shiny" id="{70AF4344-C5B7-427A-9F93-729B93C2F3E9}">
          <p14:sldIdLst>
            <p14:sldId id="256"/>
            <p14:sldId id="257"/>
            <p14:sldId id="258"/>
            <p14:sldId id="259"/>
            <p14:sldId id="267"/>
            <p14:sldId id="268"/>
            <p14:sldId id="269"/>
            <p14:sldId id="286"/>
            <p14:sldId id="270"/>
            <p14:sldId id="264"/>
            <p14:sldId id="296"/>
          </p14:sldIdLst>
        </p14:section>
        <p14:section name="1. Formatting &amp; Sourcing" id="{EB6C5AE8-8492-4074-844C-2DB0FA687A3E}">
          <p14:sldIdLst>
            <p14:sldId id="283"/>
            <p14:sldId id="260"/>
            <p14:sldId id="284"/>
            <p14:sldId id="261"/>
            <p14:sldId id="285"/>
            <p14:sldId id="300"/>
          </p14:sldIdLst>
        </p14:section>
        <p14:section name="2. Reactivity" id="{94B9072D-4A9B-49A3-BED0-4DEE95D2A55B}">
          <p14:sldIdLst>
            <p14:sldId id="288"/>
            <p14:sldId id="271"/>
            <p14:sldId id="265"/>
            <p14:sldId id="287"/>
            <p14:sldId id="272"/>
            <p14:sldId id="289"/>
          </p14:sldIdLst>
        </p14:section>
        <p14:section name="2. Types of Dashboards" id="{48C88C07-9132-46DC-89D8-C7AC076A5168}">
          <p14:sldIdLst>
            <p14:sldId id="273"/>
            <p14:sldId id="275"/>
            <p14:sldId id="301"/>
            <p14:sldId id="302"/>
            <p14:sldId id="276"/>
            <p14:sldId id="297"/>
          </p14:sldIdLst>
        </p14:section>
        <p14:section name="3. Break Down CR" id="{03A9BBF2-7A89-49DB-9312-E38294C2FBF3}">
          <p14:sldIdLst>
            <p14:sldId id="262"/>
            <p14:sldId id="277"/>
            <p14:sldId id="278"/>
            <p14:sldId id="279"/>
            <p14:sldId id="280"/>
            <p14:sldId id="274"/>
            <p14:sldId id="281"/>
            <p14:sldId id="282"/>
            <p14:sldId id="292"/>
          </p14:sldIdLst>
        </p14:section>
        <p14:section name="4. Mapping &amp; Deployment" id="{0F591C7F-6951-4692-B165-50951B8E3123}">
          <p14:sldIdLst>
            <p14:sldId id="263"/>
            <p14:sldId id="290"/>
            <p14:sldId id="299"/>
            <p14:sldId id="291"/>
            <p14:sldId id="295"/>
            <p14:sldId id="293"/>
            <p14:sldId id="294"/>
            <p14:sldId id="298"/>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7B1"/>
    <a:srgbClr val="9933FF"/>
    <a:srgbClr val="FF9933"/>
    <a:srgbClr val="D8B5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88454" autoAdjust="0"/>
  </p:normalViewPr>
  <p:slideViewPr>
    <p:cSldViewPr snapToGrid="0">
      <p:cViewPr>
        <p:scale>
          <a:sx n="91" d="100"/>
          <a:sy n="91" d="100"/>
        </p:scale>
        <p:origin x="153"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ED105-E26D-4E24-9501-7A4546CBD82D}" type="datetimeFigureOut">
              <a:rPr lang="en-US" smtClean="0"/>
              <a:t>6/16/2019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2897C-A68F-4FE2-A8B6-BB90C5762C03}" type="slidenum">
              <a:rPr lang="en-US" smtClean="0"/>
              <a:t>‹#›</a:t>
            </a:fld>
            <a:endParaRPr lang="en-US"/>
          </a:p>
        </p:txBody>
      </p:sp>
    </p:spTree>
    <p:extLst>
      <p:ext uri="{BB962C8B-B14F-4D97-AF65-F5344CB8AC3E}">
        <p14:creationId xmlns:p14="http://schemas.microsoft.com/office/powerpoint/2010/main" val="36461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hiny.rstudio.com/reference/shiny/1.0.0/observeEvent.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markdown.rstudio.com/flexdashboard/using.html#mobile-layout"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rmarkdown.rstudio.com/flexdashboard/examples.html" TargetMode="External"/><Relationship Id="rId5" Type="http://schemas.openxmlformats.org/officeDocument/2006/relationships/hyperlink" Target="https://github.com/walkerke/neighborhood_diversity/blob/master/neighborhood_diversity_viridis.Rmd" TargetMode="External"/><Relationship Id="rId4" Type="http://schemas.openxmlformats.org/officeDocument/2006/relationships/hyperlink" Target="https://rmarkdown.rstudio.com/flexdashboard/using.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studio.github.io/shinydashboard/get_started.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hiny.rstudio.com/gallery/"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images.plot.ly/plotly-documentation/images/r_cheat_sheet.pdf?_ga=2.256432459.1993740322.1554832057-1152457839.1554509979"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hub.arcgis.com/pages/open-data"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hiny.rstudio.com/articles/tag-glossary.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hiny.rstudio.com/articles/understanding-reactivity.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hiny.rstudio.com/articles/isolation.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the UI – a de facto HTML file</a:t>
            </a:r>
          </a:p>
          <a:p>
            <a:r>
              <a:rPr lang="en-US" dirty="0" err="1"/>
              <a:t>sidebarLayout</a:t>
            </a:r>
            <a:r>
              <a:rPr lang="en-US" dirty="0"/>
              <a:t> just one of many layout functions in Shiny (</a:t>
            </a:r>
            <a:r>
              <a:rPr lang="en-US" dirty="0" err="1"/>
              <a:t>verticalLayout</a:t>
            </a:r>
            <a:r>
              <a:rPr lang="en-US" dirty="0"/>
              <a:t>, </a:t>
            </a:r>
            <a:r>
              <a:rPr lang="en-US" dirty="0" err="1"/>
              <a:t>flowLayout</a:t>
            </a:r>
            <a:r>
              <a:rPr lang="en-US" dirty="0"/>
              <a:t>, etc.)</a:t>
            </a:r>
          </a:p>
          <a:p>
            <a:r>
              <a:rPr lang="en-US" dirty="0" err="1"/>
              <a:t>fluidPage</a:t>
            </a:r>
            <a:r>
              <a:rPr lang="en-US" dirty="0"/>
              <a:t> - “div class = container-fluid” – width 12 (columns wide)</a:t>
            </a:r>
          </a:p>
          <a:p>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5</a:t>
            </a:fld>
            <a:endParaRPr lang="en-US"/>
          </a:p>
        </p:txBody>
      </p:sp>
    </p:spTree>
    <p:extLst>
      <p:ext uri="{BB962C8B-B14F-4D97-AF65-F5344CB8AC3E}">
        <p14:creationId xmlns:p14="http://schemas.microsoft.com/office/powerpoint/2010/main" val="2493115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Making our data into a reactive expression caches what's in the data to reduce computation, allows this data to be called on by other chunks of code, notifies its dependencies when it has been invalidated. This expression is called in regular function syntax – </a:t>
            </a:r>
            <a:r>
              <a:rPr lang="en-US" dirty="0" err="1"/>
              <a:t>analysisSub</a:t>
            </a:r>
            <a:r>
              <a:rPr lang="en-US" dirty="0"/>
              <a:t>() – with parentheses.</a:t>
            </a:r>
          </a:p>
          <a:p>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20</a:t>
            </a:fld>
            <a:endParaRPr lang="en-US"/>
          </a:p>
        </p:txBody>
      </p:sp>
    </p:spTree>
    <p:extLst>
      <p:ext uri="{BB962C8B-B14F-4D97-AF65-F5344CB8AC3E}">
        <p14:creationId xmlns:p14="http://schemas.microsoft.com/office/powerpoint/2010/main" val="1718390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our data into a reactive expression caches what's in the data to reduce computation, allows this data to be called on by other chunks of code, notifies its dependencies when it has been invalidated. This expression is called in regular function syntax – </a:t>
            </a:r>
            <a:r>
              <a:rPr lang="en-US" dirty="0" err="1"/>
              <a:t>analysisSub</a:t>
            </a:r>
            <a:r>
              <a:rPr lang="en-US" dirty="0"/>
              <a:t>() – with parentheses.</a:t>
            </a:r>
          </a:p>
        </p:txBody>
      </p:sp>
      <p:sp>
        <p:nvSpPr>
          <p:cNvPr id="4" name="Slide Number Placeholder 3"/>
          <p:cNvSpPr>
            <a:spLocks noGrp="1"/>
          </p:cNvSpPr>
          <p:nvPr>
            <p:ph type="sldNum" sz="quarter" idx="5"/>
          </p:nvPr>
        </p:nvSpPr>
        <p:spPr/>
        <p:txBody>
          <a:bodyPr/>
          <a:lstStyle/>
          <a:p>
            <a:fld id="{2D02897C-A68F-4FE2-A8B6-BB90C5762C03}" type="slidenum">
              <a:rPr lang="en-US" smtClean="0"/>
              <a:t>21</a:t>
            </a:fld>
            <a:endParaRPr lang="en-US"/>
          </a:p>
        </p:txBody>
      </p:sp>
    </p:spTree>
    <p:extLst>
      <p:ext uri="{BB962C8B-B14F-4D97-AF65-F5344CB8AC3E}">
        <p14:creationId xmlns:p14="http://schemas.microsoft.com/office/powerpoint/2010/main" val="1413434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https://shiny.rstudio.com/reference/shiny/1.0.0/observeEvent.html</a:t>
            </a:r>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22</a:t>
            </a:fld>
            <a:endParaRPr lang="en-US"/>
          </a:p>
        </p:txBody>
      </p:sp>
    </p:spTree>
    <p:extLst>
      <p:ext uri="{BB962C8B-B14F-4D97-AF65-F5344CB8AC3E}">
        <p14:creationId xmlns:p14="http://schemas.microsoft.com/office/powerpoint/2010/main" val="2242450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 – simple html shortcuts that allow for easy construction, title bar organizes app into different pages and put icons/links to GH </a:t>
            </a:r>
            <a:r>
              <a:rPr lang="en-US" dirty="0" err="1"/>
              <a:t>etc</a:t>
            </a:r>
            <a:r>
              <a:rPr lang="en-US" dirty="0"/>
              <a:t>, one .</a:t>
            </a:r>
            <a:r>
              <a:rPr lang="en-US" dirty="0" err="1"/>
              <a:t>rmd</a:t>
            </a:r>
            <a:r>
              <a:rPr lang="en-US" dirty="0"/>
              <a:t> doc vs separate server/</a:t>
            </a:r>
            <a:r>
              <a:rPr lang="en-US" dirty="0" err="1"/>
              <a:t>ui</a:t>
            </a:r>
            <a:r>
              <a:rPr lang="en-US" dirty="0"/>
              <a:t> files</a:t>
            </a:r>
          </a:p>
        </p:txBody>
      </p:sp>
      <p:sp>
        <p:nvSpPr>
          <p:cNvPr id="4" name="Slide Number Placeholder 3"/>
          <p:cNvSpPr>
            <a:spLocks noGrp="1"/>
          </p:cNvSpPr>
          <p:nvPr>
            <p:ph type="sldNum" sz="quarter" idx="5"/>
          </p:nvPr>
        </p:nvSpPr>
        <p:spPr/>
        <p:txBody>
          <a:bodyPr/>
          <a:lstStyle/>
          <a:p>
            <a:fld id="{2D02897C-A68F-4FE2-A8B6-BB90C5762C03}" type="slidenum">
              <a:rPr lang="en-US" smtClean="0"/>
              <a:t>24</a:t>
            </a:fld>
            <a:endParaRPr lang="en-US"/>
          </a:p>
        </p:txBody>
      </p:sp>
    </p:spTree>
    <p:extLst>
      <p:ext uri="{BB962C8B-B14F-4D97-AF65-F5344CB8AC3E}">
        <p14:creationId xmlns:p14="http://schemas.microsoft.com/office/powerpoint/2010/main" val="2608997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flexdashboard</a:t>
            </a:r>
            <a:r>
              <a:rPr lang="en-US" sz="1200" b="0" i="0" kern="1200" dirty="0">
                <a:solidFill>
                  <a:schemeClr val="tx1"/>
                </a:solidFill>
                <a:effectLst/>
                <a:latin typeface="+mn-lt"/>
                <a:ea typeface="+mn-ea"/>
                <a:cs typeface="+mn-cs"/>
              </a:rPr>
              <a:t> layout system also adapts itself intelligently for display on </a:t>
            </a:r>
            <a:r>
              <a:rPr lang="en-US" sz="1200" b="0" i="0" u="none" strike="noStrike" kern="1200" dirty="0">
                <a:solidFill>
                  <a:schemeClr val="tx1"/>
                </a:solidFill>
                <a:effectLst/>
                <a:latin typeface="+mn-lt"/>
                <a:ea typeface="+mn-ea"/>
                <a:cs typeface="+mn-cs"/>
                <a:hlinkClick r:id="rId3"/>
              </a:rPr>
              <a:t>mobile devices</a:t>
            </a:r>
            <a:r>
              <a:rPr lang="en-US" sz="1200" b="0" i="0" kern="1200" dirty="0">
                <a:solidFill>
                  <a:schemeClr val="tx1"/>
                </a:solidFill>
                <a:effectLst/>
                <a:latin typeface="+mn-lt"/>
                <a:ea typeface="+mn-ea"/>
                <a:cs typeface="+mn-cs"/>
              </a:rPr>
              <a:t>.</a:t>
            </a:r>
          </a:p>
          <a:p>
            <a:r>
              <a:rPr lang="en-US" sz="1200" b="0" i="0" kern="1200">
                <a:solidFill>
                  <a:schemeClr val="tx1"/>
                </a:solidFill>
                <a:effectLst/>
                <a:latin typeface="+mn-lt"/>
                <a:ea typeface="+mn-ea"/>
                <a:cs typeface="+mn-cs"/>
              </a:rPr>
              <a:t>More information here: </a:t>
            </a:r>
            <a:r>
              <a:rPr lang="en-US">
                <a:hlinkClick r:id="rId4"/>
              </a:rPr>
              <a:t>https://rmarkdown.rstudio.com/flexdashboard/using.html</a:t>
            </a:r>
            <a:r>
              <a:rPr lang="en-US"/>
              <a:t> </a:t>
            </a:r>
            <a:endParaRPr lang="en-US" dirty="0"/>
          </a:p>
          <a:p>
            <a:r>
              <a:rPr lang="en-US" dirty="0"/>
              <a:t>The code: </a:t>
            </a:r>
            <a:r>
              <a:rPr lang="en-US" dirty="0">
                <a:hlinkClick r:id="rId5"/>
              </a:rPr>
              <a:t>https://github.com/walkerke/neighborhood_diversity/blob/master/neighborhood_diversity_viridis.Rmd</a:t>
            </a:r>
            <a:endParaRPr lang="en-US" dirty="0"/>
          </a:p>
          <a:p>
            <a:endParaRPr lang="en-US" dirty="0"/>
          </a:p>
          <a:p>
            <a:r>
              <a:rPr lang="en-US" dirty="0"/>
              <a:t>A bunch more examples can be found here: </a:t>
            </a:r>
            <a:r>
              <a:rPr lang="en-US" dirty="0">
                <a:hlinkClick r:id="rId6"/>
              </a:rPr>
              <a:t>https://rmarkdown.rstudio.com/flexdashboard/examples.html</a:t>
            </a:r>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25</a:t>
            </a:fld>
            <a:endParaRPr lang="en-US"/>
          </a:p>
        </p:txBody>
      </p:sp>
    </p:spTree>
    <p:extLst>
      <p:ext uri="{BB962C8B-B14F-4D97-AF65-F5344CB8AC3E}">
        <p14:creationId xmlns:p14="http://schemas.microsoft.com/office/powerpoint/2010/main" val="727919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guide: </a:t>
            </a:r>
            <a:r>
              <a:rPr lang="en-US" dirty="0">
                <a:hlinkClick r:id="rId3"/>
              </a:rPr>
              <a:t>https://rstudio.github.io/shinydashboard/get_started.html</a:t>
            </a:r>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28</a:t>
            </a:fld>
            <a:endParaRPr lang="en-US"/>
          </a:p>
        </p:txBody>
      </p:sp>
    </p:spTree>
    <p:extLst>
      <p:ext uri="{BB962C8B-B14F-4D97-AF65-F5344CB8AC3E}">
        <p14:creationId xmlns:p14="http://schemas.microsoft.com/office/powerpoint/2010/main" val="371045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link has a bunch of examples on how to use different features in shiny: </a:t>
            </a:r>
            <a:r>
              <a:rPr lang="en-US" dirty="0">
                <a:hlinkClick r:id="rId3"/>
              </a:rPr>
              <a:t>https://shiny.rstudio.com/gallery/</a:t>
            </a:r>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29</a:t>
            </a:fld>
            <a:endParaRPr lang="en-US"/>
          </a:p>
        </p:txBody>
      </p:sp>
    </p:spTree>
    <p:extLst>
      <p:ext uri="{BB962C8B-B14F-4D97-AF65-F5344CB8AC3E}">
        <p14:creationId xmlns:p14="http://schemas.microsoft.com/office/powerpoint/2010/main" val="3669018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code</a:t>
            </a:r>
          </a:p>
        </p:txBody>
      </p:sp>
      <p:sp>
        <p:nvSpPr>
          <p:cNvPr id="4" name="Slide Number Placeholder 3"/>
          <p:cNvSpPr>
            <a:spLocks noGrp="1"/>
          </p:cNvSpPr>
          <p:nvPr>
            <p:ph type="sldNum" sz="quarter" idx="5"/>
          </p:nvPr>
        </p:nvSpPr>
        <p:spPr/>
        <p:txBody>
          <a:bodyPr/>
          <a:lstStyle/>
          <a:p>
            <a:fld id="{2D02897C-A68F-4FE2-A8B6-BB90C5762C03}" type="slidenum">
              <a:rPr lang="en-US" smtClean="0"/>
              <a:t>30</a:t>
            </a:fld>
            <a:endParaRPr lang="en-US"/>
          </a:p>
        </p:txBody>
      </p:sp>
    </p:spTree>
    <p:extLst>
      <p:ext uri="{BB962C8B-B14F-4D97-AF65-F5344CB8AC3E}">
        <p14:creationId xmlns:p14="http://schemas.microsoft.com/office/powerpoint/2010/main" val="72007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cheat sheet for several more options!</a:t>
            </a:r>
          </a:p>
        </p:txBody>
      </p:sp>
      <p:sp>
        <p:nvSpPr>
          <p:cNvPr id="4" name="Slide Number Placeholder 3"/>
          <p:cNvSpPr>
            <a:spLocks noGrp="1"/>
          </p:cNvSpPr>
          <p:nvPr>
            <p:ph type="sldNum" sz="quarter" idx="5"/>
          </p:nvPr>
        </p:nvSpPr>
        <p:spPr/>
        <p:txBody>
          <a:bodyPr/>
          <a:lstStyle/>
          <a:p>
            <a:fld id="{2D02897C-A68F-4FE2-A8B6-BB90C5762C03}" type="slidenum">
              <a:rPr lang="en-US" smtClean="0"/>
              <a:t>33</a:t>
            </a:fld>
            <a:endParaRPr lang="en-US"/>
          </a:p>
        </p:txBody>
      </p:sp>
    </p:spTree>
    <p:extLst>
      <p:ext uri="{BB962C8B-B14F-4D97-AF65-F5344CB8AC3E}">
        <p14:creationId xmlns:p14="http://schemas.microsoft.com/office/powerpoint/2010/main" val="3324495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Cheet</a:t>
            </a:r>
            <a:r>
              <a:rPr lang="en-US" dirty="0"/>
              <a:t> sheet! </a:t>
            </a:r>
            <a:r>
              <a:rPr lang="en-US" dirty="0">
                <a:hlinkClick r:id="rId3"/>
              </a:rPr>
              <a:t>https://images.plot.ly/plotly-documentation/images/r_cheat_sheet.pdf?_ga=2.256432459.1993740322.1554832057-1152457839.1554509979</a:t>
            </a:r>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36</a:t>
            </a:fld>
            <a:endParaRPr lang="en-US"/>
          </a:p>
        </p:txBody>
      </p:sp>
    </p:spTree>
    <p:extLst>
      <p:ext uri="{BB962C8B-B14F-4D97-AF65-F5344CB8AC3E}">
        <p14:creationId xmlns:p14="http://schemas.microsoft.com/office/powerpoint/2010/main" val="2745586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the </a:t>
            </a:r>
            <a:r>
              <a:rPr lang="en-US" dirty="0" err="1"/>
              <a:t>cheatsheet</a:t>
            </a:r>
            <a:r>
              <a:rPr lang="en-US" dirty="0"/>
              <a:t> for all possible widgets </a:t>
            </a:r>
            <a:r>
              <a:rPr lang="en-US" b="1" dirty="0"/>
              <a:t>included in the shiny package</a:t>
            </a:r>
          </a:p>
        </p:txBody>
      </p:sp>
      <p:sp>
        <p:nvSpPr>
          <p:cNvPr id="4" name="Slide Number Placeholder 3"/>
          <p:cNvSpPr>
            <a:spLocks noGrp="1"/>
          </p:cNvSpPr>
          <p:nvPr>
            <p:ph type="sldNum" sz="quarter" idx="5"/>
          </p:nvPr>
        </p:nvSpPr>
        <p:spPr/>
        <p:txBody>
          <a:bodyPr/>
          <a:lstStyle/>
          <a:p>
            <a:fld id="{2D02897C-A68F-4FE2-A8B6-BB90C5762C03}" type="slidenum">
              <a:rPr lang="en-US" smtClean="0"/>
              <a:t>6</a:t>
            </a:fld>
            <a:endParaRPr lang="en-US"/>
          </a:p>
        </p:txBody>
      </p:sp>
    </p:spTree>
    <p:extLst>
      <p:ext uri="{BB962C8B-B14F-4D97-AF65-F5344CB8AC3E}">
        <p14:creationId xmlns:p14="http://schemas.microsoft.com/office/powerpoint/2010/main" val="815016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leaflet() creates the map widget</a:t>
            </a:r>
          </a:p>
          <a:p>
            <a:r>
              <a:rPr lang="en-US" sz="1200" b="0" i="0" kern="1200" dirty="0" err="1">
                <a:solidFill>
                  <a:schemeClr val="tx1"/>
                </a:solidFill>
                <a:effectLst/>
                <a:latin typeface="+mn-lt"/>
                <a:ea typeface="+mn-ea"/>
                <a:cs typeface="+mn-cs"/>
              </a:rPr>
              <a:t>addTiles</a:t>
            </a:r>
            <a:r>
              <a:rPr lang="en-US" sz="1200" b="0" i="0" kern="1200" dirty="0">
                <a:solidFill>
                  <a:schemeClr val="tx1"/>
                </a:solidFill>
                <a:effectLst/>
                <a:latin typeface="+mn-lt"/>
                <a:ea typeface="+mn-ea"/>
                <a:cs typeface="+mn-cs"/>
              </a:rPr>
              <a:t>() adds the default </a:t>
            </a:r>
            <a:r>
              <a:rPr lang="en-US" sz="1200" b="0" i="0" kern="1200" dirty="0" err="1">
                <a:solidFill>
                  <a:schemeClr val="tx1"/>
                </a:solidFill>
                <a:effectLst/>
                <a:latin typeface="+mn-lt"/>
                <a:ea typeface="+mn-ea"/>
                <a:cs typeface="+mn-cs"/>
              </a:rPr>
              <a:t>OpenStreet</a:t>
            </a:r>
            <a:r>
              <a:rPr lang="en-US" sz="1200" b="0" i="0" kern="1200" dirty="0">
                <a:solidFill>
                  <a:schemeClr val="tx1"/>
                </a:solidFill>
                <a:effectLst/>
                <a:latin typeface="+mn-lt"/>
                <a:ea typeface="+mn-ea"/>
                <a:cs typeface="+mn-cs"/>
              </a:rPr>
              <a:t> map tiles</a:t>
            </a:r>
          </a:p>
          <a:p>
            <a:r>
              <a:rPr lang="en-US" sz="1200" b="0" i="0" kern="1200" dirty="0" err="1">
                <a:solidFill>
                  <a:schemeClr val="tx1"/>
                </a:solidFill>
                <a:effectLst/>
                <a:latin typeface="+mn-lt"/>
                <a:ea typeface="+mn-ea"/>
                <a:cs typeface="+mn-cs"/>
              </a:rPr>
              <a:t>setView</a:t>
            </a:r>
            <a:r>
              <a:rPr lang="en-US" sz="1200" b="0" i="0" kern="1200" dirty="0">
                <a:solidFill>
                  <a:schemeClr val="tx1"/>
                </a:solidFill>
                <a:effectLst/>
                <a:latin typeface="+mn-lt"/>
                <a:ea typeface="+mn-ea"/>
                <a:cs typeface="+mn-cs"/>
              </a:rPr>
              <a:t>() sets the view to the provided coordinates with the provided zoom level, in this case NYC. (You can also create the map without the </a:t>
            </a:r>
            <a:r>
              <a:rPr lang="en-US" sz="1200" b="0" i="0" kern="1200" dirty="0" err="1">
                <a:solidFill>
                  <a:schemeClr val="tx1"/>
                </a:solidFill>
                <a:effectLst/>
                <a:latin typeface="+mn-lt"/>
                <a:ea typeface="+mn-ea"/>
                <a:cs typeface="+mn-cs"/>
              </a:rPr>
              <a:t>setView</a:t>
            </a:r>
            <a:r>
              <a:rPr lang="en-US" sz="1200" b="0" i="0" kern="1200" dirty="0">
                <a:solidFill>
                  <a:schemeClr val="tx1"/>
                </a:solidFill>
                <a:effectLst/>
                <a:latin typeface="+mn-lt"/>
                <a:ea typeface="+mn-ea"/>
                <a:cs typeface="+mn-cs"/>
              </a:rPr>
              <a:t> method.)</a:t>
            </a:r>
          </a:p>
          <a:p>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39</a:t>
            </a:fld>
            <a:endParaRPr lang="en-US"/>
          </a:p>
        </p:txBody>
      </p:sp>
    </p:spTree>
    <p:extLst>
      <p:ext uri="{BB962C8B-B14F-4D97-AF65-F5344CB8AC3E}">
        <p14:creationId xmlns:p14="http://schemas.microsoft.com/office/powerpoint/2010/main" val="4201715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sources: </a:t>
            </a:r>
          </a:p>
          <a:p>
            <a:r>
              <a:rPr lang="en-US" dirty="0"/>
              <a:t>Data.gov</a:t>
            </a:r>
          </a:p>
          <a:p>
            <a:r>
              <a:rPr lang="en-US" dirty="0">
                <a:hlinkClick r:id="rId3"/>
              </a:rPr>
              <a:t>http://hub.arcgis.com/pages/open-data</a:t>
            </a:r>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40</a:t>
            </a:fld>
            <a:endParaRPr lang="en-US"/>
          </a:p>
        </p:txBody>
      </p:sp>
    </p:spTree>
    <p:extLst>
      <p:ext uri="{BB962C8B-B14F-4D97-AF65-F5344CB8AC3E}">
        <p14:creationId xmlns:p14="http://schemas.microsoft.com/office/powerpoint/2010/main" val="3484393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addTiles() defaults to the OpenStreetMap tiles</a:t>
            </a:r>
          </a:p>
          <a:p>
            <a:r>
              <a:rPr lang="da-DK" dirty="0"/>
              <a:t>You can add polygons (addPolygons() ) or fixed points (addMarkers() )</a:t>
            </a:r>
          </a:p>
          <a:p>
            <a:r>
              <a:rPr lang="da-DK" dirty="0"/>
              <a:t>Smooth factor: </a:t>
            </a:r>
          </a:p>
          <a:p>
            <a:r>
              <a:rPr lang="da-DK" dirty="0"/>
              <a:t>leaflet provider - http://leaflet-extras.github.io/leaflet-providers/preview/ </a:t>
            </a:r>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41</a:t>
            </a:fld>
            <a:endParaRPr lang="en-US"/>
          </a:p>
        </p:txBody>
      </p:sp>
    </p:spTree>
    <p:extLst>
      <p:ext uri="{BB962C8B-B14F-4D97-AF65-F5344CB8AC3E}">
        <p14:creationId xmlns:p14="http://schemas.microsoft.com/office/powerpoint/2010/main" val="3428632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42</a:t>
            </a:fld>
            <a:endParaRPr lang="en-US"/>
          </a:p>
        </p:txBody>
      </p:sp>
    </p:spTree>
    <p:extLst>
      <p:ext uri="{BB962C8B-B14F-4D97-AF65-F5344CB8AC3E}">
        <p14:creationId xmlns:p14="http://schemas.microsoft.com/office/powerpoint/2010/main" val="908573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02897C-A68F-4FE2-A8B6-BB90C5762C03}" type="slidenum">
              <a:rPr lang="en-US" smtClean="0"/>
              <a:t>44</a:t>
            </a:fld>
            <a:endParaRPr lang="en-US"/>
          </a:p>
        </p:txBody>
      </p:sp>
    </p:spTree>
    <p:extLst>
      <p:ext uri="{BB962C8B-B14F-4D97-AF65-F5344CB8AC3E}">
        <p14:creationId xmlns:p14="http://schemas.microsoft.com/office/powerpoint/2010/main" val="2793883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list of inputs </a:t>
            </a:r>
          </a:p>
          <a:p>
            <a:r>
              <a:rPr lang="en-US" dirty="0"/>
              <a:t>Check the handy-dandy </a:t>
            </a:r>
            <a:r>
              <a:rPr lang="en-US" dirty="0" err="1"/>
              <a:t>cheatsheet</a:t>
            </a:r>
            <a:r>
              <a:rPr lang="en-US" dirty="0"/>
              <a:t> for all pairings </a:t>
            </a:r>
          </a:p>
        </p:txBody>
      </p:sp>
      <p:sp>
        <p:nvSpPr>
          <p:cNvPr id="4" name="Slide Number Placeholder 3"/>
          <p:cNvSpPr>
            <a:spLocks noGrp="1"/>
          </p:cNvSpPr>
          <p:nvPr>
            <p:ph type="sldNum" sz="quarter" idx="5"/>
          </p:nvPr>
        </p:nvSpPr>
        <p:spPr/>
        <p:txBody>
          <a:bodyPr/>
          <a:lstStyle/>
          <a:p>
            <a:fld id="{2D02897C-A68F-4FE2-A8B6-BB90C5762C03}" type="slidenum">
              <a:rPr lang="en-US" smtClean="0"/>
              <a:t>7</a:t>
            </a:fld>
            <a:endParaRPr lang="en-US"/>
          </a:p>
        </p:txBody>
      </p:sp>
    </p:spTree>
    <p:extLst>
      <p:ext uri="{BB962C8B-B14F-4D97-AF65-F5344CB8AC3E}">
        <p14:creationId xmlns:p14="http://schemas.microsoft.com/office/powerpoint/2010/main" val="112356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Literally everything you need to know in the cheat sheet!</a:t>
            </a:r>
          </a:p>
        </p:txBody>
      </p:sp>
      <p:sp>
        <p:nvSpPr>
          <p:cNvPr id="4" name="Slide Number Placeholder 3"/>
          <p:cNvSpPr>
            <a:spLocks noGrp="1"/>
          </p:cNvSpPr>
          <p:nvPr>
            <p:ph type="sldNum" sz="quarter" idx="5"/>
          </p:nvPr>
        </p:nvSpPr>
        <p:spPr/>
        <p:txBody>
          <a:bodyPr/>
          <a:lstStyle/>
          <a:p>
            <a:fld id="{2D02897C-A68F-4FE2-A8B6-BB90C5762C03}" type="slidenum">
              <a:rPr lang="en-US" smtClean="0"/>
              <a:t>10</a:t>
            </a:fld>
            <a:endParaRPr lang="en-US"/>
          </a:p>
        </p:txBody>
      </p:sp>
    </p:spTree>
    <p:extLst>
      <p:ext uri="{BB962C8B-B14F-4D97-AF65-F5344CB8AC3E}">
        <p14:creationId xmlns:p14="http://schemas.microsoft.com/office/powerpoint/2010/main" val="3113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the app in R Studio and Run it </a:t>
            </a:r>
          </a:p>
          <a:p>
            <a:r>
              <a:rPr lang="en-US" dirty="0"/>
              <a:t>Describe the elements within R Studio</a:t>
            </a:r>
          </a:p>
          <a:p>
            <a:r>
              <a:rPr lang="en-US" dirty="0"/>
              <a:t>Html tags cheat sheet (glossary)! </a:t>
            </a:r>
            <a:r>
              <a:rPr lang="en-US" dirty="0">
                <a:hlinkClick r:id="rId3"/>
              </a:rPr>
              <a:t>https://shiny.rstudio.com/articles/tag-glossary.html</a:t>
            </a:r>
            <a:r>
              <a:rPr lang="en-US" dirty="0"/>
              <a:t> </a:t>
            </a:r>
          </a:p>
          <a:p>
            <a:r>
              <a:rPr lang="en-US" dirty="0"/>
              <a:t>Talk through the each of the shiny components of this app……CR will introduce mapping</a:t>
            </a:r>
          </a:p>
        </p:txBody>
      </p:sp>
      <p:sp>
        <p:nvSpPr>
          <p:cNvPr id="4" name="Slide Number Placeholder 3"/>
          <p:cNvSpPr>
            <a:spLocks noGrp="1"/>
          </p:cNvSpPr>
          <p:nvPr>
            <p:ph type="sldNum" sz="quarter" idx="5"/>
          </p:nvPr>
        </p:nvSpPr>
        <p:spPr/>
        <p:txBody>
          <a:bodyPr/>
          <a:lstStyle/>
          <a:p>
            <a:fld id="{2D02897C-A68F-4FE2-A8B6-BB90C5762C03}" type="slidenum">
              <a:rPr lang="en-US" smtClean="0"/>
              <a:t>13</a:t>
            </a:fld>
            <a:endParaRPr lang="en-US"/>
          </a:p>
        </p:txBody>
      </p:sp>
    </p:spTree>
    <p:extLst>
      <p:ext uri="{BB962C8B-B14F-4D97-AF65-F5344CB8AC3E}">
        <p14:creationId xmlns:p14="http://schemas.microsoft.com/office/powerpoint/2010/main" val="2989883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of the arguments to the scale functions within the </a:t>
            </a:r>
            <a:r>
              <a:rPr lang="en-US" dirty="0" err="1"/>
              <a:t>ingredients.R</a:t>
            </a:r>
            <a:r>
              <a:rPr lang="en-US" dirty="0"/>
              <a:t> scripts and relate the input variables to the fact this is wrapped in a reactive object.</a:t>
            </a:r>
          </a:p>
          <a:p>
            <a:r>
              <a:rPr lang="en-US" dirty="0" err="1"/>
              <a:t>renderTable</a:t>
            </a:r>
            <a:r>
              <a:rPr lang="en-US" dirty="0"/>
              <a:t>() -&gt; scaled() = the reactive table created above, align = '</a:t>
            </a:r>
            <a:r>
              <a:rPr lang="en-US" dirty="0" err="1"/>
              <a:t>r','c','l</a:t>
            </a:r>
            <a:r>
              <a:rPr lang="en-US" dirty="0"/>
              <a:t>'</a:t>
            </a:r>
          </a:p>
        </p:txBody>
      </p:sp>
      <p:sp>
        <p:nvSpPr>
          <p:cNvPr id="4" name="Slide Number Placeholder 3"/>
          <p:cNvSpPr>
            <a:spLocks noGrp="1"/>
          </p:cNvSpPr>
          <p:nvPr>
            <p:ph type="sldNum" sz="quarter" idx="5"/>
          </p:nvPr>
        </p:nvSpPr>
        <p:spPr/>
        <p:txBody>
          <a:bodyPr/>
          <a:lstStyle/>
          <a:p>
            <a:fld id="{2D02897C-A68F-4FE2-A8B6-BB90C5762C03}" type="slidenum">
              <a:rPr lang="en-US" smtClean="0"/>
              <a:t>15</a:t>
            </a:fld>
            <a:endParaRPr lang="en-US"/>
          </a:p>
        </p:txBody>
      </p:sp>
    </p:spTree>
    <p:extLst>
      <p:ext uri="{BB962C8B-B14F-4D97-AF65-F5344CB8AC3E}">
        <p14:creationId xmlns:p14="http://schemas.microsoft.com/office/powerpoint/2010/main" val="3773323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a non-reactive example</a:t>
            </a:r>
          </a:p>
        </p:txBody>
      </p:sp>
      <p:sp>
        <p:nvSpPr>
          <p:cNvPr id="4" name="Slide Number Placeholder 3"/>
          <p:cNvSpPr>
            <a:spLocks noGrp="1"/>
          </p:cNvSpPr>
          <p:nvPr>
            <p:ph type="sldNum" sz="quarter" idx="5"/>
          </p:nvPr>
        </p:nvSpPr>
        <p:spPr/>
        <p:txBody>
          <a:bodyPr/>
          <a:lstStyle/>
          <a:p>
            <a:fld id="{2D02897C-A68F-4FE2-A8B6-BB90C5762C03}" type="slidenum">
              <a:rPr lang="en-US" smtClean="0"/>
              <a:t>16</a:t>
            </a:fld>
            <a:endParaRPr lang="en-US"/>
          </a:p>
        </p:txBody>
      </p:sp>
    </p:spTree>
    <p:extLst>
      <p:ext uri="{BB962C8B-B14F-4D97-AF65-F5344CB8AC3E}">
        <p14:creationId xmlns:p14="http://schemas.microsoft.com/office/powerpoint/2010/main" val="532750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Reactivity is what makes your Shiny apps responsive. It lets the app instantly  itself whenever the user makes a change.</a:t>
            </a:r>
            <a:r>
              <a:rPr lang="en-US" dirty="0">
                <a:hlinkClick r:id="rId3"/>
              </a:rPr>
              <a:t> https://shiny.rstudio.com/articles/understanding-reactivity.html</a:t>
            </a:r>
            <a:r>
              <a:rPr lang="en-US" dirty="0"/>
              <a:t> for an in-depth explanation of reactivity</a:t>
            </a:r>
          </a:p>
        </p:txBody>
      </p:sp>
      <p:sp>
        <p:nvSpPr>
          <p:cNvPr id="4" name="Slide Number Placeholder 3"/>
          <p:cNvSpPr>
            <a:spLocks noGrp="1"/>
          </p:cNvSpPr>
          <p:nvPr>
            <p:ph type="sldNum" sz="quarter" idx="5"/>
          </p:nvPr>
        </p:nvSpPr>
        <p:spPr/>
        <p:txBody>
          <a:bodyPr/>
          <a:lstStyle/>
          <a:p>
            <a:fld id="{2D02897C-A68F-4FE2-A8B6-BB90C5762C03}" type="slidenum">
              <a:rPr lang="en-US" smtClean="0"/>
              <a:t>18</a:t>
            </a:fld>
            <a:endParaRPr lang="en-US"/>
          </a:p>
        </p:txBody>
      </p:sp>
    </p:spTree>
    <p:extLst>
      <p:ext uri="{BB962C8B-B14F-4D97-AF65-F5344CB8AC3E}">
        <p14:creationId xmlns:p14="http://schemas.microsoft.com/office/powerpoint/2010/main" val="210702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reactive expression is defined as one that transforms the reactive inputs to reactive outputs. These perform computations before sending reactive outputs.</a:t>
            </a:r>
          </a:p>
          <a:p>
            <a:r>
              <a:rPr lang="en-US" sz="1200" b="0" i="0" kern="1200" dirty="0">
                <a:solidFill>
                  <a:schemeClr val="tx1"/>
                </a:solidFill>
                <a:effectLst/>
                <a:latin typeface="+mn-lt"/>
                <a:ea typeface="+mn-ea"/>
                <a:cs typeface="+mn-cs"/>
              </a:rPr>
              <a:t>Understanding isolate() : </a:t>
            </a:r>
            <a:r>
              <a:rPr lang="en-US" dirty="0">
                <a:hlinkClick r:id="rId3"/>
              </a:rPr>
              <a:t>https://shiny.rstudio.com/articles/isolation.html</a:t>
            </a:r>
            <a:r>
              <a:rPr lang="en-US" dirty="0"/>
              <a:t> </a:t>
            </a:r>
          </a:p>
        </p:txBody>
      </p:sp>
      <p:sp>
        <p:nvSpPr>
          <p:cNvPr id="4" name="Slide Number Placeholder 3"/>
          <p:cNvSpPr>
            <a:spLocks noGrp="1"/>
          </p:cNvSpPr>
          <p:nvPr>
            <p:ph type="sldNum" sz="quarter" idx="5"/>
          </p:nvPr>
        </p:nvSpPr>
        <p:spPr/>
        <p:txBody>
          <a:bodyPr/>
          <a:lstStyle/>
          <a:p>
            <a:fld id="{2D02897C-A68F-4FE2-A8B6-BB90C5762C03}" type="slidenum">
              <a:rPr lang="en-US" smtClean="0"/>
              <a:t>19</a:t>
            </a:fld>
            <a:endParaRPr lang="en-US"/>
          </a:p>
        </p:txBody>
      </p:sp>
    </p:spTree>
    <p:extLst>
      <p:ext uri="{BB962C8B-B14F-4D97-AF65-F5344CB8AC3E}">
        <p14:creationId xmlns:p14="http://schemas.microsoft.com/office/powerpoint/2010/main" val="2898124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B8BF-32AF-4E7B-B540-42E2BB8889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9E268B-6ACB-4017-8365-B571D8EF3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FFE0A7-6189-4149-B86B-35F48128A3D0}"/>
              </a:ext>
            </a:extLst>
          </p:cNvPr>
          <p:cNvSpPr>
            <a:spLocks noGrp="1"/>
          </p:cNvSpPr>
          <p:nvPr>
            <p:ph type="dt" sz="half" idx="10"/>
          </p:nvPr>
        </p:nvSpPr>
        <p:spPr/>
        <p:txBody>
          <a:bodyPr/>
          <a:lstStyle/>
          <a:p>
            <a:fld id="{89C35A3E-663D-49DC-8C91-E1F3F02FF08C}" type="datetimeFigureOut">
              <a:rPr lang="en-US" smtClean="0"/>
              <a:t>6/16/2019</a:t>
            </a:fld>
            <a:endParaRPr lang="en-US"/>
          </a:p>
        </p:txBody>
      </p:sp>
      <p:sp>
        <p:nvSpPr>
          <p:cNvPr id="5" name="Footer Placeholder 4">
            <a:extLst>
              <a:ext uri="{FF2B5EF4-FFF2-40B4-BE49-F238E27FC236}">
                <a16:creationId xmlns:a16="http://schemas.microsoft.com/office/drawing/2014/main" id="{2919C6A3-7E8D-45C7-BD76-C4FDC4079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73517-977E-4B89-B544-8ECD2038B399}"/>
              </a:ext>
            </a:extLst>
          </p:cNvPr>
          <p:cNvSpPr>
            <a:spLocks noGrp="1"/>
          </p:cNvSpPr>
          <p:nvPr>
            <p:ph type="sldNum" sz="quarter" idx="12"/>
          </p:nvPr>
        </p:nvSpPr>
        <p:spPr/>
        <p:txBody>
          <a:bodyPr/>
          <a:lstStyle/>
          <a:p>
            <a:fld id="{104ECAD8-E9D3-41C0-A272-11C223EF0465}" type="slidenum">
              <a:rPr lang="en-US" smtClean="0"/>
              <a:t>‹#›</a:t>
            </a:fld>
            <a:endParaRPr lang="en-US"/>
          </a:p>
        </p:txBody>
      </p:sp>
    </p:spTree>
    <p:extLst>
      <p:ext uri="{BB962C8B-B14F-4D97-AF65-F5344CB8AC3E}">
        <p14:creationId xmlns:p14="http://schemas.microsoft.com/office/powerpoint/2010/main" val="3346600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4DA49-31E9-494D-82FB-29C729E077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4A0F8F-CD25-4A33-A2AC-BC29EF9B5E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F4BA8F-2B8B-45FF-84D7-6074B8BAA41F}"/>
              </a:ext>
            </a:extLst>
          </p:cNvPr>
          <p:cNvSpPr>
            <a:spLocks noGrp="1"/>
          </p:cNvSpPr>
          <p:nvPr>
            <p:ph type="dt" sz="half" idx="10"/>
          </p:nvPr>
        </p:nvSpPr>
        <p:spPr/>
        <p:txBody>
          <a:bodyPr/>
          <a:lstStyle/>
          <a:p>
            <a:fld id="{89C35A3E-663D-49DC-8C91-E1F3F02FF08C}" type="datetimeFigureOut">
              <a:rPr lang="en-US" smtClean="0"/>
              <a:t>6/16/2019</a:t>
            </a:fld>
            <a:endParaRPr lang="en-US"/>
          </a:p>
        </p:txBody>
      </p:sp>
      <p:sp>
        <p:nvSpPr>
          <p:cNvPr id="5" name="Footer Placeholder 4">
            <a:extLst>
              <a:ext uri="{FF2B5EF4-FFF2-40B4-BE49-F238E27FC236}">
                <a16:creationId xmlns:a16="http://schemas.microsoft.com/office/drawing/2014/main" id="{A6802FA1-21A4-470D-B7F7-76BD4A131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F92F0-B346-42AD-A850-8296AEBE6980}"/>
              </a:ext>
            </a:extLst>
          </p:cNvPr>
          <p:cNvSpPr>
            <a:spLocks noGrp="1"/>
          </p:cNvSpPr>
          <p:nvPr>
            <p:ph type="sldNum" sz="quarter" idx="12"/>
          </p:nvPr>
        </p:nvSpPr>
        <p:spPr/>
        <p:txBody>
          <a:bodyPr/>
          <a:lstStyle/>
          <a:p>
            <a:fld id="{104ECAD8-E9D3-41C0-A272-11C223EF0465}" type="slidenum">
              <a:rPr lang="en-US" smtClean="0"/>
              <a:t>‹#›</a:t>
            </a:fld>
            <a:endParaRPr lang="en-US"/>
          </a:p>
        </p:txBody>
      </p:sp>
    </p:spTree>
    <p:extLst>
      <p:ext uri="{BB962C8B-B14F-4D97-AF65-F5344CB8AC3E}">
        <p14:creationId xmlns:p14="http://schemas.microsoft.com/office/powerpoint/2010/main" val="32058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3A0ABD-4FD8-4F30-BEEF-2A65FF173D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46361B-DE41-4B3B-B264-DCE939B415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69B0B-010D-4253-87EF-609A8277CAF2}"/>
              </a:ext>
            </a:extLst>
          </p:cNvPr>
          <p:cNvSpPr>
            <a:spLocks noGrp="1"/>
          </p:cNvSpPr>
          <p:nvPr>
            <p:ph type="dt" sz="half" idx="10"/>
          </p:nvPr>
        </p:nvSpPr>
        <p:spPr/>
        <p:txBody>
          <a:bodyPr/>
          <a:lstStyle/>
          <a:p>
            <a:fld id="{89C35A3E-663D-49DC-8C91-E1F3F02FF08C}" type="datetimeFigureOut">
              <a:rPr lang="en-US" smtClean="0"/>
              <a:t>6/16/2019</a:t>
            </a:fld>
            <a:endParaRPr lang="en-US"/>
          </a:p>
        </p:txBody>
      </p:sp>
      <p:sp>
        <p:nvSpPr>
          <p:cNvPr id="5" name="Footer Placeholder 4">
            <a:extLst>
              <a:ext uri="{FF2B5EF4-FFF2-40B4-BE49-F238E27FC236}">
                <a16:creationId xmlns:a16="http://schemas.microsoft.com/office/drawing/2014/main" id="{44B5874E-E31C-4BD9-973F-33B636D76D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BB3FF-A71C-4F7C-B7B2-FF80368393F6}"/>
              </a:ext>
            </a:extLst>
          </p:cNvPr>
          <p:cNvSpPr>
            <a:spLocks noGrp="1"/>
          </p:cNvSpPr>
          <p:nvPr>
            <p:ph type="sldNum" sz="quarter" idx="12"/>
          </p:nvPr>
        </p:nvSpPr>
        <p:spPr/>
        <p:txBody>
          <a:bodyPr/>
          <a:lstStyle/>
          <a:p>
            <a:fld id="{104ECAD8-E9D3-41C0-A272-11C223EF0465}" type="slidenum">
              <a:rPr lang="en-US" smtClean="0"/>
              <a:t>‹#›</a:t>
            </a:fld>
            <a:endParaRPr lang="en-US"/>
          </a:p>
        </p:txBody>
      </p:sp>
    </p:spTree>
    <p:extLst>
      <p:ext uri="{BB962C8B-B14F-4D97-AF65-F5344CB8AC3E}">
        <p14:creationId xmlns:p14="http://schemas.microsoft.com/office/powerpoint/2010/main" val="295496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F03F-4C55-4F89-B86D-9F673BFD8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8AF23-9386-4685-A6A7-1DFE5D22A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6699D-E047-4675-AB20-DE30D9DA2BA8}"/>
              </a:ext>
            </a:extLst>
          </p:cNvPr>
          <p:cNvSpPr>
            <a:spLocks noGrp="1"/>
          </p:cNvSpPr>
          <p:nvPr>
            <p:ph type="dt" sz="half" idx="10"/>
          </p:nvPr>
        </p:nvSpPr>
        <p:spPr/>
        <p:txBody>
          <a:bodyPr/>
          <a:lstStyle/>
          <a:p>
            <a:fld id="{89C35A3E-663D-49DC-8C91-E1F3F02FF08C}" type="datetimeFigureOut">
              <a:rPr lang="en-US" smtClean="0"/>
              <a:t>6/16/2019</a:t>
            </a:fld>
            <a:endParaRPr lang="en-US"/>
          </a:p>
        </p:txBody>
      </p:sp>
      <p:sp>
        <p:nvSpPr>
          <p:cNvPr id="5" name="Footer Placeholder 4">
            <a:extLst>
              <a:ext uri="{FF2B5EF4-FFF2-40B4-BE49-F238E27FC236}">
                <a16:creationId xmlns:a16="http://schemas.microsoft.com/office/drawing/2014/main" id="{31AE3326-C342-4EE2-9513-9F7397476B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63859-70AD-4A87-ACD9-1626C1D10760}"/>
              </a:ext>
            </a:extLst>
          </p:cNvPr>
          <p:cNvSpPr>
            <a:spLocks noGrp="1"/>
          </p:cNvSpPr>
          <p:nvPr>
            <p:ph type="sldNum" sz="quarter" idx="12"/>
          </p:nvPr>
        </p:nvSpPr>
        <p:spPr/>
        <p:txBody>
          <a:bodyPr/>
          <a:lstStyle/>
          <a:p>
            <a:fld id="{104ECAD8-E9D3-41C0-A272-11C223EF0465}" type="slidenum">
              <a:rPr lang="en-US" smtClean="0"/>
              <a:t>‹#›</a:t>
            </a:fld>
            <a:endParaRPr lang="en-US"/>
          </a:p>
        </p:txBody>
      </p:sp>
    </p:spTree>
    <p:extLst>
      <p:ext uri="{BB962C8B-B14F-4D97-AF65-F5344CB8AC3E}">
        <p14:creationId xmlns:p14="http://schemas.microsoft.com/office/powerpoint/2010/main" val="2781717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2D29-6976-479F-AAD2-19B265C180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4F338A-4ADD-4406-87F3-AAE78D4A35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E4BB9-E0AE-4847-BABD-8FDD78DCC6D5}"/>
              </a:ext>
            </a:extLst>
          </p:cNvPr>
          <p:cNvSpPr>
            <a:spLocks noGrp="1"/>
          </p:cNvSpPr>
          <p:nvPr>
            <p:ph type="dt" sz="half" idx="10"/>
          </p:nvPr>
        </p:nvSpPr>
        <p:spPr/>
        <p:txBody>
          <a:bodyPr/>
          <a:lstStyle/>
          <a:p>
            <a:fld id="{89C35A3E-663D-49DC-8C91-E1F3F02FF08C}" type="datetimeFigureOut">
              <a:rPr lang="en-US" smtClean="0"/>
              <a:t>6/16/2019</a:t>
            </a:fld>
            <a:endParaRPr lang="en-US"/>
          </a:p>
        </p:txBody>
      </p:sp>
      <p:sp>
        <p:nvSpPr>
          <p:cNvPr id="5" name="Footer Placeholder 4">
            <a:extLst>
              <a:ext uri="{FF2B5EF4-FFF2-40B4-BE49-F238E27FC236}">
                <a16:creationId xmlns:a16="http://schemas.microsoft.com/office/drawing/2014/main" id="{69D7857D-0AC6-4310-B8EE-8D75B74A4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2950A-92AA-4DC7-B7B6-5E54AF5F160A}"/>
              </a:ext>
            </a:extLst>
          </p:cNvPr>
          <p:cNvSpPr>
            <a:spLocks noGrp="1"/>
          </p:cNvSpPr>
          <p:nvPr>
            <p:ph type="sldNum" sz="quarter" idx="12"/>
          </p:nvPr>
        </p:nvSpPr>
        <p:spPr/>
        <p:txBody>
          <a:bodyPr/>
          <a:lstStyle/>
          <a:p>
            <a:fld id="{104ECAD8-E9D3-41C0-A272-11C223EF0465}" type="slidenum">
              <a:rPr lang="en-US" smtClean="0"/>
              <a:t>‹#›</a:t>
            </a:fld>
            <a:endParaRPr lang="en-US"/>
          </a:p>
        </p:txBody>
      </p:sp>
    </p:spTree>
    <p:extLst>
      <p:ext uri="{BB962C8B-B14F-4D97-AF65-F5344CB8AC3E}">
        <p14:creationId xmlns:p14="http://schemas.microsoft.com/office/powerpoint/2010/main" val="8023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9A2D-7F42-4A33-9E0E-B9FFB5E3C0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AD77C1-6C12-4D20-B9DB-2239F5606B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8FBEF-56CE-45DB-AA79-B8D4A699BE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C04F2-D015-4957-9C3F-5C1BB8397FB0}"/>
              </a:ext>
            </a:extLst>
          </p:cNvPr>
          <p:cNvSpPr>
            <a:spLocks noGrp="1"/>
          </p:cNvSpPr>
          <p:nvPr>
            <p:ph type="dt" sz="half" idx="10"/>
          </p:nvPr>
        </p:nvSpPr>
        <p:spPr/>
        <p:txBody>
          <a:bodyPr/>
          <a:lstStyle/>
          <a:p>
            <a:fld id="{89C35A3E-663D-49DC-8C91-E1F3F02FF08C}" type="datetimeFigureOut">
              <a:rPr lang="en-US" smtClean="0"/>
              <a:t>6/16/2019</a:t>
            </a:fld>
            <a:endParaRPr lang="en-US"/>
          </a:p>
        </p:txBody>
      </p:sp>
      <p:sp>
        <p:nvSpPr>
          <p:cNvPr id="6" name="Footer Placeholder 5">
            <a:extLst>
              <a:ext uri="{FF2B5EF4-FFF2-40B4-BE49-F238E27FC236}">
                <a16:creationId xmlns:a16="http://schemas.microsoft.com/office/drawing/2014/main" id="{E47CB23A-51CB-458A-A81F-FB01FBEA18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5F2717-5283-4278-875B-67F39538DF2A}"/>
              </a:ext>
            </a:extLst>
          </p:cNvPr>
          <p:cNvSpPr>
            <a:spLocks noGrp="1"/>
          </p:cNvSpPr>
          <p:nvPr>
            <p:ph type="sldNum" sz="quarter" idx="12"/>
          </p:nvPr>
        </p:nvSpPr>
        <p:spPr/>
        <p:txBody>
          <a:bodyPr/>
          <a:lstStyle/>
          <a:p>
            <a:fld id="{104ECAD8-E9D3-41C0-A272-11C223EF0465}" type="slidenum">
              <a:rPr lang="en-US" smtClean="0"/>
              <a:t>‹#›</a:t>
            </a:fld>
            <a:endParaRPr lang="en-US"/>
          </a:p>
        </p:txBody>
      </p:sp>
    </p:spTree>
    <p:extLst>
      <p:ext uri="{BB962C8B-B14F-4D97-AF65-F5344CB8AC3E}">
        <p14:creationId xmlns:p14="http://schemas.microsoft.com/office/powerpoint/2010/main" val="181708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6BEC-EBC9-49B8-A06F-CA670791CD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DD522F-27C0-4D59-A34D-489585916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7D9A5E-FC1C-4012-8186-405DC761C1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2FB611-13D5-4373-9570-516D1DBF2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DECF02-6127-468E-A6DC-5F021AA5C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C6E62B-0D75-4FFD-86F9-8840D1CC3EC2}"/>
              </a:ext>
            </a:extLst>
          </p:cNvPr>
          <p:cNvSpPr>
            <a:spLocks noGrp="1"/>
          </p:cNvSpPr>
          <p:nvPr>
            <p:ph type="dt" sz="half" idx="10"/>
          </p:nvPr>
        </p:nvSpPr>
        <p:spPr/>
        <p:txBody>
          <a:bodyPr/>
          <a:lstStyle/>
          <a:p>
            <a:fld id="{89C35A3E-663D-49DC-8C91-E1F3F02FF08C}" type="datetimeFigureOut">
              <a:rPr lang="en-US" smtClean="0"/>
              <a:t>6/16/2019</a:t>
            </a:fld>
            <a:endParaRPr lang="en-US"/>
          </a:p>
        </p:txBody>
      </p:sp>
      <p:sp>
        <p:nvSpPr>
          <p:cNvPr id="8" name="Footer Placeholder 7">
            <a:extLst>
              <a:ext uri="{FF2B5EF4-FFF2-40B4-BE49-F238E27FC236}">
                <a16:creationId xmlns:a16="http://schemas.microsoft.com/office/drawing/2014/main" id="{2732D55C-D235-4997-9290-C7974A3EC3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CF5390-7EAC-4090-BAEA-73A61A135DBC}"/>
              </a:ext>
            </a:extLst>
          </p:cNvPr>
          <p:cNvSpPr>
            <a:spLocks noGrp="1"/>
          </p:cNvSpPr>
          <p:nvPr>
            <p:ph type="sldNum" sz="quarter" idx="12"/>
          </p:nvPr>
        </p:nvSpPr>
        <p:spPr/>
        <p:txBody>
          <a:bodyPr/>
          <a:lstStyle/>
          <a:p>
            <a:fld id="{104ECAD8-E9D3-41C0-A272-11C223EF0465}" type="slidenum">
              <a:rPr lang="en-US" smtClean="0"/>
              <a:t>‹#›</a:t>
            </a:fld>
            <a:endParaRPr lang="en-US"/>
          </a:p>
        </p:txBody>
      </p:sp>
    </p:spTree>
    <p:extLst>
      <p:ext uri="{BB962C8B-B14F-4D97-AF65-F5344CB8AC3E}">
        <p14:creationId xmlns:p14="http://schemas.microsoft.com/office/powerpoint/2010/main" val="3898889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2895-D98D-4034-809B-9EF0EE5226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235EE9-8738-4109-9CC9-B45CA67E0E15}"/>
              </a:ext>
            </a:extLst>
          </p:cNvPr>
          <p:cNvSpPr>
            <a:spLocks noGrp="1"/>
          </p:cNvSpPr>
          <p:nvPr>
            <p:ph type="dt" sz="half" idx="10"/>
          </p:nvPr>
        </p:nvSpPr>
        <p:spPr/>
        <p:txBody>
          <a:bodyPr/>
          <a:lstStyle/>
          <a:p>
            <a:fld id="{89C35A3E-663D-49DC-8C91-E1F3F02FF08C}" type="datetimeFigureOut">
              <a:rPr lang="en-US" smtClean="0"/>
              <a:t>6/16/2019</a:t>
            </a:fld>
            <a:endParaRPr lang="en-US"/>
          </a:p>
        </p:txBody>
      </p:sp>
      <p:sp>
        <p:nvSpPr>
          <p:cNvPr id="4" name="Footer Placeholder 3">
            <a:extLst>
              <a:ext uri="{FF2B5EF4-FFF2-40B4-BE49-F238E27FC236}">
                <a16:creationId xmlns:a16="http://schemas.microsoft.com/office/drawing/2014/main" id="{323E5516-8229-4E29-9D13-747CFFB01D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B8AFD-EEDE-4ED6-A474-E27A41031406}"/>
              </a:ext>
            </a:extLst>
          </p:cNvPr>
          <p:cNvSpPr>
            <a:spLocks noGrp="1"/>
          </p:cNvSpPr>
          <p:nvPr>
            <p:ph type="sldNum" sz="quarter" idx="12"/>
          </p:nvPr>
        </p:nvSpPr>
        <p:spPr/>
        <p:txBody>
          <a:bodyPr/>
          <a:lstStyle/>
          <a:p>
            <a:fld id="{104ECAD8-E9D3-41C0-A272-11C223EF0465}" type="slidenum">
              <a:rPr lang="en-US" smtClean="0"/>
              <a:t>‹#›</a:t>
            </a:fld>
            <a:endParaRPr lang="en-US"/>
          </a:p>
        </p:txBody>
      </p:sp>
    </p:spTree>
    <p:extLst>
      <p:ext uri="{BB962C8B-B14F-4D97-AF65-F5344CB8AC3E}">
        <p14:creationId xmlns:p14="http://schemas.microsoft.com/office/powerpoint/2010/main" val="327924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12363B-F804-4409-BB88-7F01AA1BC043}"/>
              </a:ext>
            </a:extLst>
          </p:cNvPr>
          <p:cNvSpPr>
            <a:spLocks noGrp="1"/>
          </p:cNvSpPr>
          <p:nvPr>
            <p:ph type="dt" sz="half" idx="10"/>
          </p:nvPr>
        </p:nvSpPr>
        <p:spPr/>
        <p:txBody>
          <a:bodyPr/>
          <a:lstStyle/>
          <a:p>
            <a:fld id="{89C35A3E-663D-49DC-8C91-E1F3F02FF08C}" type="datetimeFigureOut">
              <a:rPr lang="en-US" smtClean="0"/>
              <a:t>6/16/2019</a:t>
            </a:fld>
            <a:endParaRPr lang="en-US"/>
          </a:p>
        </p:txBody>
      </p:sp>
      <p:sp>
        <p:nvSpPr>
          <p:cNvPr id="3" name="Footer Placeholder 2">
            <a:extLst>
              <a:ext uri="{FF2B5EF4-FFF2-40B4-BE49-F238E27FC236}">
                <a16:creationId xmlns:a16="http://schemas.microsoft.com/office/drawing/2014/main" id="{BE8DEE3C-0201-43B2-B194-5EFC8178C8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321417-FCD1-4C89-AE49-30A5657E403F}"/>
              </a:ext>
            </a:extLst>
          </p:cNvPr>
          <p:cNvSpPr>
            <a:spLocks noGrp="1"/>
          </p:cNvSpPr>
          <p:nvPr>
            <p:ph type="sldNum" sz="quarter" idx="12"/>
          </p:nvPr>
        </p:nvSpPr>
        <p:spPr/>
        <p:txBody>
          <a:bodyPr/>
          <a:lstStyle/>
          <a:p>
            <a:fld id="{104ECAD8-E9D3-41C0-A272-11C223EF0465}" type="slidenum">
              <a:rPr lang="en-US" smtClean="0"/>
              <a:t>‹#›</a:t>
            </a:fld>
            <a:endParaRPr lang="en-US"/>
          </a:p>
        </p:txBody>
      </p:sp>
    </p:spTree>
    <p:extLst>
      <p:ext uri="{BB962C8B-B14F-4D97-AF65-F5344CB8AC3E}">
        <p14:creationId xmlns:p14="http://schemas.microsoft.com/office/powerpoint/2010/main" val="270239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425CC-5BC3-4E45-AC94-DB0B17B2D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20707C-2649-4BE3-B846-B022ECBB8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3F8AFF-B2E7-48AB-B898-11E3C10EE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92DE18-72D5-48DB-8E16-7D4773A4F6FB}"/>
              </a:ext>
            </a:extLst>
          </p:cNvPr>
          <p:cNvSpPr>
            <a:spLocks noGrp="1"/>
          </p:cNvSpPr>
          <p:nvPr>
            <p:ph type="dt" sz="half" idx="10"/>
          </p:nvPr>
        </p:nvSpPr>
        <p:spPr/>
        <p:txBody>
          <a:bodyPr/>
          <a:lstStyle/>
          <a:p>
            <a:fld id="{89C35A3E-663D-49DC-8C91-E1F3F02FF08C}" type="datetimeFigureOut">
              <a:rPr lang="en-US" smtClean="0"/>
              <a:t>6/16/2019</a:t>
            </a:fld>
            <a:endParaRPr lang="en-US"/>
          </a:p>
        </p:txBody>
      </p:sp>
      <p:sp>
        <p:nvSpPr>
          <p:cNvPr id="6" name="Footer Placeholder 5">
            <a:extLst>
              <a:ext uri="{FF2B5EF4-FFF2-40B4-BE49-F238E27FC236}">
                <a16:creationId xmlns:a16="http://schemas.microsoft.com/office/drawing/2014/main" id="{AF66C45C-7E37-4693-B7BF-A7E194E25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A9B7C-C2E4-4545-8B39-256C5786F0F0}"/>
              </a:ext>
            </a:extLst>
          </p:cNvPr>
          <p:cNvSpPr>
            <a:spLocks noGrp="1"/>
          </p:cNvSpPr>
          <p:nvPr>
            <p:ph type="sldNum" sz="quarter" idx="12"/>
          </p:nvPr>
        </p:nvSpPr>
        <p:spPr/>
        <p:txBody>
          <a:bodyPr/>
          <a:lstStyle/>
          <a:p>
            <a:fld id="{104ECAD8-E9D3-41C0-A272-11C223EF0465}" type="slidenum">
              <a:rPr lang="en-US" smtClean="0"/>
              <a:t>‹#›</a:t>
            </a:fld>
            <a:endParaRPr lang="en-US"/>
          </a:p>
        </p:txBody>
      </p:sp>
    </p:spTree>
    <p:extLst>
      <p:ext uri="{BB962C8B-B14F-4D97-AF65-F5344CB8AC3E}">
        <p14:creationId xmlns:p14="http://schemas.microsoft.com/office/powerpoint/2010/main" val="1956891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8B68-099D-4CD3-9AEF-504F11385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D5B2D-8BCB-4671-9686-7229A83C2A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FFACAA-195B-4437-B786-E8B245250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4C667-62F8-4C0B-AD85-40335D872532}"/>
              </a:ext>
            </a:extLst>
          </p:cNvPr>
          <p:cNvSpPr>
            <a:spLocks noGrp="1"/>
          </p:cNvSpPr>
          <p:nvPr>
            <p:ph type="dt" sz="half" idx="10"/>
          </p:nvPr>
        </p:nvSpPr>
        <p:spPr/>
        <p:txBody>
          <a:bodyPr/>
          <a:lstStyle/>
          <a:p>
            <a:fld id="{89C35A3E-663D-49DC-8C91-E1F3F02FF08C}" type="datetimeFigureOut">
              <a:rPr lang="en-US" smtClean="0"/>
              <a:t>6/16/2019</a:t>
            </a:fld>
            <a:endParaRPr lang="en-US"/>
          </a:p>
        </p:txBody>
      </p:sp>
      <p:sp>
        <p:nvSpPr>
          <p:cNvPr id="6" name="Footer Placeholder 5">
            <a:extLst>
              <a:ext uri="{FF2B5EF4-FFF2-40B4-BE49-F238E27FC236}">
                <a16:creationId xmlns:a16="http://schemas.microsoft.com/office/drawing/2014/main" id="{D022EC53-B98C-4BFA-BAE5-76AC4DBEC8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7F09D-4E1B-4D64-AACD-9C38C049E3CF}"/>
              </a:ext>
            </a:extLst>
          </p:cNvPr>
          <p:cNvSpPr>
            <a:spLocks noGrp="1"/>
          </p:cNvSpPr>
          <p:nvPr>
            <p:ph type="sldNum" sz="quarter" idx="12"/>
          </p:nvPr>
        </p:nvSpPr>
        <p:spPr/>
        <p:txBody>
          <a:bodyPr/>
          <a:lstStyle/>
          <a:p>
            <a:fld id="{104ECAD8-E9D3-41C0-A272-11C223EF0465}" type="slidenum">
              <a:rPr lang="en-US" smtClean="0"/>
              <a:t>‹#›</a:t>
            </a:fld>
            <a:endParaRPr lang="en-US"/>
          </a:p>
        </p:txBody>
      </p:sp>
    </p:spTree>
    <p:extLst>
      <p:ext uri="{BB962C8B-B14F-4D97-AF65-F5344CB8AC3E}">
        <p14:creationId xmlns:p14="http://schemas.microsoft.com/office/powerpoint/2010/main" val="956333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94F88-0D76-438D-A9CC-26E3BE1AFE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7D69F2-D745-4E9C-87C7-FB2DE3CBC9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6A0717-D019-445B-AC6C-8465CE66CF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35A3E-663D-49DC-8C91-E1F3F02FF08C}" type="datetimeFigureOut">
              <a:rPr lang="en-US" smtClean="0"/>
              <a:t>6/16/2019</a:t>
            </a:fld>
            <a:endParaRPr lang="en-US"/>
          </a:p>
        </p:txBody>
      </p:sp>
      <p:sp>
        <p:nvSpPr>
          <p:cNvPr id="5" name="Footer Placeholder 4">
            <a:extLst>
              <a:ext uri="{FF2B5EF4-FFF2-40B4-BE49-F238E27FC236}">
                <a16:creationId xmlns:a16="http://schemas.microsoft.com/office/drawing/2014/main" id="{1DBF9962-9080-4968-88CE-183C52C083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FC540D-D2C1-4F0F-BD2C-E778B1FDFB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4ECAD8-E9D3-41C0-A272-11C223EF0465}" type="slidenum">
              <a:rPr lang="en-US" smtClean="0"/>
              <a:t>‹#›</a:t>
            </a:fld>
            <a:endParaRPr lang="en-US"/>
          </a:p>
        </p:txBody>
      </p:sp>
    </p:spTree>
    <p:extLst>
      <p:ext uri="{BB962C8B-B14F-4D97-AF65-F5344CB8AC3E}">
        <p14:creationId xmlns:p14="http://schemas.microsoft.com/office/powerpoint/2010/main" val="2768162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hiny.rstudio.com/images/shiny-cheatsheet.pdf" TargetMode="External"/><Relationship Id="rId7" Type="http://schemas.openxmlformats.org/officeDocument/2006/relationships/hyperlink" Target="https://github.com/rstudio/shiny-exampl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showmeshiny.com/" TargetMode="External"/><Relationship Id="rId5" Type="http://schemas.openxmlformats.org/officeDocument/2006/relationships/hyperlink" Target="https://www.rstudio.com/products/shiny/shiny-user-showcase/" TargetMode="External"/><Relationship Id="rId4" Type="http://schemas.openxmlformats.org/officeDocument/2006/relationships/hyperlink" Target="https://shiny.rstudio.com/tutorial/"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labouz/teachShin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adley.shinyapps.io/eggnog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alkerke.shinyapps.io/neighborhood_diversity/"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0.png"/><Relationship Id="rId2" Type="http://schemas.microsoft.com/office/2011/relationships/webextension" Target="../webextensions/webextension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ugoproto.github.io/ugo_r_doc/leaflet-cheat-sheet.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pi.census.gov/data/key_signup.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hyperlink" Target="https://labouz.shinyapps.io/costa-rica/" TargetMode="Externa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www.shinyapps.io/" TargetMode="Externa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26928-765F-47CF-9A23-580E520ACE4F}"/>
              </a:ext>
            </a:extLst>
          </p:cNvPr>
          <p:cNvSpPr>
            <a:spLocks noGrp="1"/>
          </p:cNvSpPr>
          <p:nvPr>
            <p:ph type="ctrTitle"/>
          </p:nvPr>
        </p:nvSpPr>
        <p:spPr>
          <a:xfrm>
            <a:off x="1524000" y="793595"/>
            <a:ext cx="9144000" cy="2387600"/>
          </a:xfrm>
        </p:spPr>
        <p:txBody>
          <a:bodyPr/>
          <a:lstStyle/>
          <a:p>
            <a:r>
              <a:rPr lang="en-US" dirty="0"/>
              <a:t>Shiny</a:t>
            </a:r>
          </a:p>
        </p:txBody>
      </p:sp>
      <p:pic>
        <p:nvPicPr>
          <p:cNvPr id="1026" name="Picture 2" descr="Related image">
            <a:extLst>
              <a:ext uri="{FF2B5EF4-FFF2-40B4-BE49-F238E27FC236}">
                <a16:creationId xmlns:a16="http://schemas.microsoft.com/office/drawing/2014/main" id="{2B9D674D-7CAA-44FD-963B-96F518DA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847" y="3599059"/>
            <a:ext cx="2666305" cy="308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08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507A-D92F-4AAC-9E43-22793A1D5532}"/>
              </a:ext>
            </a:extLst>
          </p:cNvPr>
          <p:cNvSpPr>
            <a:spLocks noGrp="1"/>
          </p:cNvSpPr>
          <p:nvPr>
            <p:ph type="title"/>
          </p:nvPr>
        </p:nvSpPr>
        <p:spPr/>
        <p:txBody>
          <a:bodyPr/>
          <a:lstStyle/>
          <a:p>
            <a:r>
              <a:rPr lang="en-US" dirty="0"/>
              <a:t>Good resources</a:t>
            </a:r>
          </a:p>
        </p:txBody>
      </p:sp>
      <p:sp>
        <p:nvSpPr>
          <p:cNvPr id="3" name="Content Placeholder 2">
            <a:extLst>
              <a:ext uri="{FF2B5EF4-FFF2-40B4-BE49-F238E27FC236}">
                <a16:creationId xmlns:a16="http://schemas.microsoft.com/office/drawing/2014/main" id="{E076ACFC-42FC-4D18-83C6-EEBD20194EE7}"/>
              </a:ext>
            </a:extLst>
          </p:cNvPr>
          <p:cNvSpPr>
            <a:spLocks noGrp="1"/>
          </p:cNvSpPr>
          <p:nvPr>
            <p:ph idx="1"/>
          </p:nvPr>
        </p:nvSpPr>
        <p:spPr/>
        <p:txBody>
          <a:bodyPr/>
          <a:lstStyle/>
          <a:p>
            <a:r>
              <a:rPr lang="en-US" dirty="0"/>
              <a:t>Cheat sheet</a:t>
            </a:r>
          </a:p>
          <a:p>
            <a:pPr lvl="1"/>
            <a:r>
              <a:rPr lang="en-US" dirty="0">
                <a:hlinkClick r:id="rId3"/>
              </a:rPr>
              <a:t>https://shiny.rstudio.com/images/shiny-cheatsheet.pdf</a:t>
            </a:r>
            <a:endParaRPr lang="en-US" dirty="0"/>
          </a:p>
          <a:p>
            <a:r>
              <a:rPr lang="en-US" dirty="0"/>
              <a:t>Shiny tutorials via R Studio or </a:t>
            </a:r>
            <a:r>
              <a:rPr lang="en-US" dirty="0" err="1"/>
              <a:t>DataCamp</a:t>
            </a:r>
            <a:endParaRPr lang="en-US" dirty="0"/>
          </a:p>
          <a:p>
            <a:pPr lvl="1"/>
            <a:r>
              <a:rPr lang="en-US" dirty="0">
                <a:hlinkClick r:id="rId4"/>
              </a:rPr>
              <a:t>https://shiny.rstudio.com/tutorial/</a:t>
            </a:r>
            <a:endParaRPr lang="en-US" dirty="0"/>
          </a:p>
          <a:p>
            <a:r>
              <a:rPr lang="en-US" dirty="0"/>
              <a:t>Inspiration </a:t>
            </a:r>
          </a:p>
          <a:p>
            <a:pPr lvl="1"/>
            <a:r>
              <a:rPr lang="en-US" dirty="0">
                <a:hlinkClick r:id="rId5"/>
              </a:rPr>
              <a:t>https://www.rstudio.com/products/shiny/shiny-user-showcase/</a:t>
            </a:r>
            <a:endParaRPr lang="en-US" dirty="0"/>
          </a:p>
          <a:p>
            <a:pPr lvl="1"/>
            <a:r>
              <a:rPr lang="en-US" dirty="0">
                <a:hlinkClick r:id="rId6"/>
              </a:rPr>
              <a:t>http://www.showmeshiny.com/</a:t>
            </a:r>
            <a:endParaRPr lang="en-US" dirty="0"/>
          </a:p>
          <a:p>
            <a:r>
              <a:rPr lang="en-US" dirty="0"/>
              <a:t>Examples</a:t>
            </a:r>
          </a:p>
          <a:p>
            <a:pPr lvl="1"/>
            <a:r>
              <a:rPr lang="en-US" dirty="0">
                <a:hlinkClick r:id="rId7"/>
              </a:rPr>
              <a:t>https://github.com/rstudio/shiny-examples</a:t>
            </a:r>
            <a:r>
              <a:rPr lang="en-US" dirty="0"/>
              <a:t> </a:t>
            </a:r>
          </a:p>
        </p:txBody>
      </p:sp>
    </p:spTree>
    <p:extLst>
      <p:ext uri="{BB962C8B-B14F-4D97-AF65-F5344CB8AC3E}">
        <p14:creationId xmlns:p14="http://schemas.microsoft.com/office/powerpoint/2010/main" val="1758765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6899-83B8-48BD-B8E9-F1D54175F86F}"/>
              </a:ext>
            </a:extLst>
          </p:cNvPr>
          <p:cNvSpPr>
            <a:spLocks noGrp="1"/>
          </p:cNvSpPr>
          <p:nvPr>
            <p:ph type="title"/>
          </p:nvPr>
        </p:nvSpPr>
        <p:spPr/>
        <p:txBody>
          <a:bodyPr/>
          <a:lstStyle/>
          <a:p>
            <a:r>
              <a:rPr lang="en-US" dirty="0"/>
              <a:t>Let's Boogie!</a:t>
            </a:r>
          </a:p>
        </p:txBody>
      </p:sp>
      <p:sp>
        <p:nvSpPr>
          <p:cNvPr id="3" name="Content Placeholder 2">
            <a:extLst>
              <a:ext uri="{FF2B5EF4-FFF2-40B4-BE49-F238E27FC236}">
                <a16:creationId xmlns:a16="http://schemas.microsoft.com/office/drawing/2014/main" id="{1DB5F504-6213-4646-908E-27C90821C65B}"/>
              </a:ext>
            </a:extLst>
          </p:cNvPr>
          <p:cNvSpPr>
            <a:spLocks noGrp="1"/>
          </p:cNvSpPr>
          <p:nvPr>
            <p:ph idx="1"/>
          </p:nvPr>
        </p:nvSpPr>
        <p:spPr/>
        <p:txBody>
          <a:bodyPr/>
          <a:lstStyle/>
          <a:p>
            <a:r>
              <a:rPr lang="en-US" dirty="0"/>
              <a:t>There's a repo on GitHub I made for this lecture</a:t>
            </a:r>
          </a:p>
          <a:p>
            <a:pPr lvl="1"/>
            <a:r>
              <a:rPr lang="en-US" dirty="0"/>
              <a:t>Download it/clone it!</a:t>
            </a:r>
          </a:p>
          <a:p>
            <a:pPr lvl="1"/>
            <a:r>
              <a:rPr lang="en-US" dirty="0">
                <a:hlinkClick r:id="rId2"/>
              </a:rPr>
              <a:t>https://github.com/labouz/teachShiny</a:t>
            </a:r>
            <a:endParaRPr lang="en-US" dirty="0"/>
          </a:p>
        </p:txBody>
      </p:sp>
    </p:spTree>
    <p:extLst>
      <p:ext uri="{BB962C8B-B14F-4D97-AF65-F5344CB8AC3E}">
        <p14:creationId xmlns:p14="http://schemas.microsoft.com/office/powerpoint/2010/main" val="235743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7D77-FA2C-467F-8645-CE7694DC8804}"/>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5635FE95-73A9-4F87-B440-1C9B84B59E0F}"/>
              </a:ext>
            </a:extLst>
          </p:cNvPr>
          <p:cNvSpPr>
            <a:spLocks noGrp="1"/>
          </p:cNvSpPr>
          <p:nvPr>
            <p:ph idx="1"/>
          </p:nvPr>
        </p:nvSpPr>
        <p:spPr>
          <a:xfrm>
            <a:off x="838201" y="1460938"/>
            <a:ext cx="4853152" cy="5355021"/>
          </a:xfrm>
        </p:spPr>
        <p:txBody>
          <a:bodyPr>
            <a:normAutofit fontScale="77500" lnSpcReduction="20000"/>
          </a:bodyPr>
          <a:lstStyle/>
          <a:p>
            <a:r>
              <a:rPr lang="en-US" dirty="0"/>
              <a:t>Objective: to add a scatterplot with a Loess smoother showing the relationship between eruption and wait times. The user has the ability to adjust the thickness of the Loess line. </a:t>
            </a:r>
          </a:p>
          <a:p>
            <a:r>
              <a:rPr lang="en-US" dirty="0"/>
              <a:t>How?</a:t>
            </a:r>
          </a:p>
          <a:p>
            <a:pPr marL="914400" lvl="1" indent="-457200">
              <a:buFont typeface="+mj-lt"/>
              <a:buAutoNum type="arabicPeriod"/>
            </a:pPr>
            <a:r>
              <a:rPr lang="en-US" dirty="0"/>
              <a:t>Render a </a:t>
            </a:r>
            <a:r>
              <a:rPr lang="en-US" dirty="0" err="1"/>
              <a:t>ggplot</a:t>
            </a:r>
            <a:r>
              <a:rPr lang="en-US" dirty="0"/>
              <a:t> object in the server, x=eruptions, y=waiting</a:t>
            </a:r>
          </a:p>
          <a:p>
            <a:pPr marL="1371600" lvl="2" indent="-457200">
              <a:buFont typeface="+mj-lt"/>
              <a:buAutoNum type="arabicPeriod"/>
            </a:pPr>
            <a:r>
              <a:rPr lang="en-US" dirty="0" err="1"/>
              <a:t>geom_point</a:t>
            </a:r>
            <a:endParaRPr lang="en-US" dirty="0"/>
          </a:p>
          <a:p>
            <a:pPr marL="1371600" lvl="2" indent="-457200">
              <a:buFont typeface="+mj-lt"/>
              <a:buAutoNum type="arabicPeriod"/>
            </a:pPr>
            <a:r>
              <a:rPr lang="en-US" dirty="0"/>
              <a:t>Hint: </a:t>
            </a:r>
            <a:r>
              <a:rPr lang="en-US" dirty="0" err="1"/>
              <a:t>renderPlot</a:t>
            </a:r>
            <a:r>
              <a:rPr lang="en-US" dirty="0"/>
              <a:t>({ your plot })</a:t>
            </a:r>
          </a:p>
          <a:p>
            <a:pPr marL="914400" lvl="1" indent="-457200">
              <a:buFont typeface="+mj-lt"/>
              <a:buAutoNum type="arabicPeriod"/>
            </a:pPr>
            <a:r>
              <a:rPr lang="en-US" dirty="0"/>
              <a:t>Add the Loess smoother to the plot</a:t>
            </a:r>
          </a:p>
          <a:p>
            <a:pPr marL="1371600" lvl="2" indent="-457200">
              <a:buFont typeface="+mj-lt"/>
              <a:buAutoNum type="arabicPeriod"/>
            </a:pPr>
            <a:r>
              <a:rPr lang="en-US" dirty="0" err="1"/>
              <a:t>geom_smooth</a:t>
            </a:r>
            <a:r>
              <a:rPr lang="en-US" dirty="0"/>
              <a:t> (find the argument for line thickness – keep it in mind)</a:t>
            </a:r>
          </a:p>
          <a:p>
            <a:pPr marL="914400" lvl="1" indent="-457200">
              <a:buFont typeface="+mj-lt"/>
              <a:buAutoNum type="arabicPeriod"/>
            </a:pPr>
            <a:r>
              <a:rPr lang="en-US" dirty="0"/>
              <a:t>Add the slider input widget to the </a:t>
            </a:r>
            <a:r>
              <a:rPr lang="en-US" dirty="0" err="1"/>
              <a:t>ui</a:t>
            </a:r>
            <a:r>
              <a:rPr lang="en-US" dirty="0"/>
              <a:t> </a:t>
            </a:r>
          </a:p>
          <a:p>
            <a:pPr marL="1371600" lvl="2" indent="-457200">
              <a:buFont typeface="+mj-lt"/>
              <a:buAutoNum type="arabicPeriod"/>
            </a:pPr>
            <a:r>
              <a:rPr lang="en-US" dirty="0"/>
              <a:t>Range 1 to 2</a:t>
            </a:r>
          </a:p>
          <a:p>
            <a:pPr marL="1371600" lvl="2" indent="-457200">
              <a:buFont typeface="+mj-lt"/>
              <a:buAutoNum type="arabicPeriod"/>
            </a:pPr>
            <a:r>
              <a:rPr lang="en-US" dirty="0"/>
              <a:t>Set a default value</a:t>
            </a:r>
          </a:p>
          <a:p>
            <a:pPr marL="1371600" lvl="2" indent="-457200">
              <a:buFont typeface="+mj-lt"/>
              <a:buAutoNum type="arabicPeriod"/>
            </a:pPr>
            <a:r>
              <a:rPr lang="en-US" dirty="0"/>
              <a:t>Add a step argument for .5 increments</a:t>
            </a:r>
          </a:p>
          <a:p>
            <a:pPr marL="914400" lvl="1" indent="-457200">
              <a:buFont typeface="+mj-lt"/>
              <a:buAutoNum type="arabicPeriod"/>
            </a:pPr>
            <a:r>
              <a:rPr lang="en-US" dirty="0"/>
              <a:t>Go back to your plot in the server and add the thickness input object as the argument for the Loess line thickness (from step 2)</a:t>
            </a:r>
          </a:p>
          <a:p>
            <a:pPr marL="1371600" lvl="2" indent="-457200">
              <a:buFont typeface="+mj-lt"/>
              <a:buAutoNum type="arabicPeriod"/>
            </a:pPr>
            <a:r>
              <a:rPr lang="en-US" dirty="0"/>
              <a:t>Hint: </a:t>
            </a:r>
            <a:r>
              <a:rPr lang="en-US" dirty="0" err="1"/>
              <a:t>input$yourThicknessInput</a:t>
            </a:r>
            <a:endParaRPr lang="en-US" dirty="0"/>
          </a:p>
        </p:txBody>
      </p:sp>
      <p:pic>
        <p:nvPicPr>
          <p:cNvPr id="4" name="Picture 3">
            <a:extLst>
              <a:ext uri="{FF2B5EF4-FFF2-40B4-BE49-F238E27FC236}">
                <a16:creationId xmlns:a16="http://schemas.microsoft.com/office/drawing/2014/main" id="{0E8A77C1-D457-43B0-B9BC-8CAAAB1B313E}"/>
              </a:ext>
            </a:extLst>
          </p:cNvPr>
          <p:cNvPicPr>
            <a:picLocks noChangeAspect="1"/>
          </p:cNvPicPr>
          <p:nvPr/>
        </p:nvPicPr>
        <p:blipFill>
          <a:blip r:embed="rId2"/>
          <a:stretch>
            <a:fillRect/>
          </a:stretch>
        </p:blipFill>
        <p:spPr>
          <a:xfrm>
            <a:off x="6136677" y="681037"/>
            <a:ext cx="6065200" cy="6092880"/>
          </a:xfrm>
          <a:prstGeom prst="rect">
            <a:avLst/>
          </a:prstGeom>
        </p:spPr>
      </p:pic>
    </p:spTree>
    <p:extLst>
      <p:ext uri="{BB962C8B-B14F-4D97-AF65-F5344CB8AC3E}">
        <p14:creationId xmlns:p14="http://schemas.microsoft.com/office/powerpoint/2010/main" val="2328080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1EEB-B96F-4E50-9C08-6F5AD33DA539}"/>
              </a:ext>
            </a:extLst>
          </p:cNvPr>
          <p:cNvSpPr>
            <a:spLocks noGrp="1"/>
          </p:cNvSpPr>
          <p:nvPr>
            <p:ph type="title"/>
          </p:nvPr>
        </p:nvSpPr>
        <p:spPr/>
        <p:txBody>
          <a:bodyPr/>
          <a:lstStyle/>
          <a:p>
            <a:r>
              <a:rPr lang="en-US" dirty="0"/>
              <a:t>A little more involved example</a:t>
            </a:r>
          </a:p>
        </p:txBody>
      </p:sp>
      <p:sp>
        <p:nvSpPr>
          <p:cNvPr id="3" name="Content Placeholder 2">
            <a:extLst>
              <a:ext uri="{FF2B5EF4-FFF2-40B4-BE49-F238E27FC236}">
                <a16:creationId xmlns:a16="http://schemas.microsoft.com/office/drawing/2014/main" id="{C871ECA9-79F8-4A2B-B83E-D996D351D798}"/>
              </a:ext>
            </a:extLst>
          </p:cNvPr>
          <p:cNvSpPr>
            <a:spLocks noGrp="1"/>
          </p:cNvSpPr>
          <p:nvPr>
            <p:ph idx="1"/>
          </p:nvPr>
        </p:nvSpPr>
        <p:spPr/>
        <p:txBody>
          <a:bodyPr/>
          <a:lstStyle/>
          <a:p>
            <a:r>
              <a:rPr lang="en-US" dirty="0"/>
              <a:t>Hadley’s eggnog app</a:t>
            </a:r>
          </a:p>
          <a:p>
            <a:pPr lvl="1"/>
            <a:r>
              <a:rPr lang="en-US" dirty="0">
                <a:hlinkClick r:id="rId3"/>
              </a:rPr>
              <a:t>https://hadley.shinyapps.io/eggnogr/</a:t>
            </a:r>
            <a:endParaRPr lang="en-US" dirty="0"/>
          </a:p>
        </p:txBody>
      </p:sp>
      <p:pic>
        <p:nvPicPr>
          <p:cNvPr id="4" name="Picture 3">
            <a:extLst>
              <a:ext uri="{FF2B5EF4-FFF2-40B4-BE49-F238E27FC236}">
                <a16:creationId xmlns:a16="http://schemas.microsoft.com/office/drawing/2014/main" id="{AEE843CB-1CE7-4934-96F7-B90C73573ACE}"/>
              </a:ext>
            </a:extLst>
          </p:cNvPr>
          <p:cNvPicPr>
            <a:picLocks noChangeAspect="1"/>
          </p:cNvPicPr>
          <p:nvPr/>
        </p:nvPicPr>
        <p:blipFill>
          <a:blip r:embed="rId4"/>
          <a:stretch>
            <a:fillRect/>
          </a:stretch>
        </p:blipFill>
        <p:spPr>
          <a:xfrm>
            <a:off x="5167901" y="2666802"/>
            <a:ext cx="5820310" cy="4134268"/>
          </a:xfrm>
          <a:prstGeom prst="rect">
            <a:avLst/>
          </a:prstGeom>
        </p:spPr>
      </p:pic>
      <p:sp>
        <p:nvSpPr>
          <p:cNvPr id="5" name="Arrow: Right 4">
            <a:extLst>
              <a:ext uri="{FF2B5EF4-FFF2-40B4-BE49-F238E27FC236}">
                <a16:creationId xmlns:a16="http://schemas.microsoft.com/office/drawing/2014/main" id="{B02E423C-631A-4A7D-B8B3-5BBDE4F59819}"/>
              </a:ext>
            </a:extLst>
          </p:cNvPr>
          <p:cNvSpPr/>
          <p:nvPr/>
        </p:nvSpPr>
        <p:spPr>
          <a:xfrm>
            <a:off x="4407613" y="3133618"/>
            <a:ext cx="883578" cy="8219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2E907F-09CD-4628-A48D-B8BA6C481415}"/>
              </a:ext>
            </a:extLst>
          </p:cNvPr>
          <p:cNvSpPr txBox="1"/>
          <p:nvPr/>
        </p:nvSpPr>
        <p:spPr>
          <a:xfrm>
            <a:off x="3030876" y="3020825"/>
            <a:ext cx="1453793" cy="307777"/>
          </a:xfrm>
          <a:prstGeom prst="rect">
            <a:avLst/>
          </a:prstGeom>
          <a:noFill/>
        </p:spPr>
        <p:txBody>
          <a:bodyPr wrap="square" rtlCol="0">
            <a:spAutoFit/>
          </a:bodyPr>
          <a:lstStyle/>
          <a:p>
            <a:r>
              <a:rPr lang="en-US" sz="1400" dirty="0" err="1"/>
              <a:t>fluidRow</a:t>
            </a:r>
            <a:r>
              <a:rPr lang="en-US" sz="1400" dirty="0"/>
              <a:t> layout</a:t>
            </a:r>
          </a:p>
        </p:txBody>
      </p:sp>
      <p:sp>
        <p:nvSpPr>
          <p:cNvPr id="7" name="Arrow: Right 6">
            <a:extLst>
              <a:ext uri="{FF2B5EF4-FFF2-40B4-BE49-F238E27FC236}">
                <a16:creationId xmlns:a16="http://schemas.microsoft.com/office/drawing/2014/main" id="{409F76F2-0D2F-4A08-9DCE-B595D0C8250B}"/>
              </a:ext>
            </a:extLst>
          </p:cNvPr>
          <p:cNvSpPr/>
          <p:nvPr/>
        </p:nvSpPr>
        <p:spPr>
          <a:xfrm>
            <a:off x="4575424" y="5361398"/>
            <a:ext cx="883578" cy="8219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9529A6-94B2-4FBC-AA8C-CA1CAD7F9FD6}"/>
              </a:ext>
            </a:extLst>
          </p:cNvPr>
          <p:cNvSpPr txBox="1"/>
          <p:nvPr/>
        </p:nvSpPr>
        <p:spPr>
          <a:xfrm>
            <a:off x="3198687" y="5248605"/>
            <a:ext cx="1453793" cy="738664"/>
          </a:xfrm>
          <a:prstGeom prst="rect">
            <a:avLst/>
          </a:prstGeom>
          <a:noFill/>
        </p:spPr>
        <p:txBody>
          <a:bodyPr wrap="square" rtlCol="0">
            <a:spAutoFit/>
          </a:bodyPr>
          <a:lstStyle/>
          <a:p>
            <a:r>
              <a:rPr lang="en-US" sz="1400" dirty="0"/>
              <a:t>HTML tags:</a:t>
            </a:r>
          </a:p>
          <a:p>
            <a:r>
              <a:rPr lang="en-US" sz="1400" dirty="0" err="1"/>
              <a:t>ol</a:t>
            </a:r>
            <a:r>
              <a:rPr lang="en-US" sz="1400" dirty="0"/>
              <a:t> </a:t>
            </a:r>
            <a:r>
              <a:rPr lang="en-US" sz="1400" dirty="0">
                <a:sym typeface="Wingdings" panose="05000000000000000000" pitchFamily="2" charset="2"/>
              </a:rPr>
              <a:t> ordered list</a:t>
            </a:r>
          </a:p>
          <a:p>
            <a:r>
              <a:rPr lang="en-US" sz="1400" dirty="0">
                <a:sym typeface="Wingdings" panose="05000000000000000000" pitchFamily="2" charset="2"/>
              </a:rPr>
              <a:t>li  list item</a:t>
            </a:r>
            <a:endParaRPr lang="en-US" sz="1400" dirty="0"/>
          </a:p>
        </p:txBody>
      </p:sp>
      <p:sp>
        <p:nvSpPr>
          <p:cNvPr id="9" name="Arrow: Right 8">
            <a:extLst>
              <a:ext uri="{FF2B5EF4-FFF2-40B4-BE49-F238E27FC236}">
                <a16:creationId xmlns:a16="http://schemas.microsoft.com/office/drawing/2014/main" id="{2C1E3FE4-B683-41BD-96A9-E59DC87474C4}"/>
              </a:ext>
            </a:extLst>
          </p:cNvPr>
          <p:cNvSpPr/>
          <p:nvPr/>
        </p:nvSpPr>
        <p:spPr>
          <a:xfrm>
            <a:off x="4575424" y="3923848"/>
            <a:ext cx="883578" cy="8219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1FD0BD0-688B-45F7-ADA5-84AAC120372F}"/>
              </a:ext>
            </a:extLst>
          </p:cNvPr>
          <p:cNvSpPr txBox="1"/>
          <p:nvPr/>
        </p:nvSpPr>
        <p:spPr>
          <a:xfrm>
            <a:off x="3198687" y="3811055"/>
            <a:ext cx="1453793" cy="738664"/>
          </a:xfrm>
          <a:prstGeom prst="rect">
            <a:avLst/>
          </a:prstGeom>
          <a:noFill/>
        </p:spPr>
        <p:txBody>
          <a:bodyPr wrap="square" rtlCol="0">
            <a:spAutoFit/>
          </a:bodyPr>
          <a:lstStyle/>
          <a:p>
            <a:r>
              <a:rPr lang="en-US" sz="1400" dirty="0"/>
              <a:t>HTML tags:</a:t>
            </a:r>
          </a:p>
          <a:p>
            <a:r>
              <a:rPr lang="en-US" sz="1400" dirty="0"/>
              <a:t>a </a:t>
            </a:r>
            <a:r>
              <a:rPr lang="en-US" sz="1400" dirty="0">
                <a:sym typeface="Wingdings" panose="05000000000000000000" pitchFamily="2" charset="2"/>
              </a:rPr>
              <a:t> link</a:t>
            </a:r>
          </a:p>
          <a:p>
            <a:r>
              <a:rPr lang="en-US" sz="1400" dirty="0">
                <a:sym typeface="Wingdings" panose="05000000000000000000" pitchFamily="2" charset="2"/>
              </a:rPr>
              <a:t>p  paragraph</a:t>
            </a:r>
            <a:endParaRPr lang="en-US" sz="1400" dirty="0"/>
          </a:p>
        </p:txBody>
      </p:sp>
      <p:sp>
        <p:nvSpPr>
          <p:cNvPr id="11" name="TextBox 10">
            <a:extLst>
              <a:ext uri="{FF2B5EF4-FFF2-40B4-BE49-F238E27FC236}">
                <a16:creationId xmlns:a16="http://schemas.microsoft.com/office/drawing/2014/main" id="{007F70C7-EDE8-43A0-9CFB-F8ED2D4F32F5}"/>
              </a:ext>
            </a:extLst>
          </p:cNvPr>
          <p:cNvSpPr txBox="1"/>
          <p:nvPr/>
        </p:nvSpPr>
        <p:spPr>
          <a:xfrm>
            <a:off x="472611" y="4610864"/>
            <a:ext cx="2321960" cy="461665"/>
          </a:xfrm>
          <a:prstGeom prst="rect">
            <a:avLst/>
          </a:prstGeom>
          <a:noFill/>
        </p:spPr>
        <p:txBody>
          <a:bodyPr wrap="square" rtlCol="0">
            <a:spAutoFit/>
          </a:bodyPr>
          <a:lstStyle/>
          <a:p>
            <a:pPr algn="ctr"/>
            <a:r>
              <a:rPr lang="en-US" sz="2400" b="1" dirty="0"/>
              <a:t>The </a:t>
            </a:r>
            <a:r>
              <a:rPr lang="en-US" sz="2400" b="1" dirty="0" err="1"/>
              <a:t>ui</a:t>
            </a:r>
            <a:endParaRPr lang="en-US" sz="2400" b="1" dirty="0"/>
          </a:p>
        </p:txBody>
      </p:sp>
      <p:sp>
        <p:nvSpPr>
          <p:cNvPr id="12" name="Left Brace 11">
            <a:extLst>
              <a:ext uri="{FF2B5EF4-FFF2-40B4-BE49-F238E27FC236}">
                <a16:creationId xmlns:a16="http://schemas.microsoft.com/office/drawing/2014/main" id="{4B75D5E0-1966-4467-9D2D-ED1F84B93EAA}"/>
              </a:ext>
            </a:extLst>
          </p:cNvPr>
          <p:cNvSpPr/>
          <p:nvPr/>
        </p:nvSpPr>
        <p:spPr>
          <a:xfrm>
            <a:off x="2337371" y="2984643"/>
            <a:ext cx="405829" cy="371410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62483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7ADA1-7406-400E-B081-5E7946984F5C}"/>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DA532371-F01C-455E-94E3-1FE751E679D5}"/>
              </a:ext>
            </a:extLst>
          </p:cNvPr>
          <p:cNvSpPr>
            <a:spLocks noGrp="1"/>
          </p:cNvSpPr>
          <p:nvPr>
            <p:ph idx="1"/>
          </p:nvPr>
        </p:nvSpPr>
        <p:spPr>
          <a:xfrm>
            <a:off x="838201" y="1825625"/>
            <a:ext cx="4353910" cy="4351338"/>
          </a:xfrm>
        </p:spPr>
        <p:txBody>
          <a:bodyPr/>
          <a:lstStyle/>
          <a:p>
            <a:r>
              <a:rPr lang="en-US" dirty="0"/>
              <a:t>Add a link to the Old Faithful Wikipedia page!</a:t>
            </a:r>
          </a:p>
        </p:txBody>
      </p:sp>
      <p:pic>
        <p:nvPicPr>
          <p:cNvPr id="4" name="Picture 3">
            <a:extLst>
              <a:ext uri="{FF2B5EF4-FFF2-40B4-BE49-F238E27FC236}">
                <a16:creationId xmlns:a16="http://schemas.microsoft.com/office/drawing/2014/main" id="{1EE7FCF6-5365-42FC-B806-C0DFCD7FD259}"/>
              </a:ext>
            </a:extLst>
          </p:cNvPr>
          <p:cNvPicPr>
            <a:picLocks noChangeAspect="1"/>
          </p:cNvPicPr>
          <p:nvPr/>
        </p:nvPicPr>
        <p:blipFill>
          <a:blip r:embed="rId2"/>
          <a:stretch>
            <a:fillRect/>
          </a:stretch>
        </p:blipFill>
        <p:spPr>
          <a:xfrm>
            <a:off x="5568160" y="273267"/>
            <a:ext cx="6492139" cy="6547945"/>
          </a:xfrm>
          <a:prstGeom prst="rect">
            <a:avLst/>
          </a:prstGeom>
        </p:spPr>
      </p:pic>
    </p:spTree>
    <p:extLst>
      <p:ext uri="{BB962C8B-B14F-4D97-AF65-F5344CB8AC3E}">
        <p14:creationId xmlns:p14="http://schemas.microsoft.com/office/powerpoint/2010/main" val="4102558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6BFB-BFB8-42D1-9530-234A2FE1C732}"/>
              </a:ext>
            </a:extLst>
          </p:cNvPr>
          <p:cNvSpPr>
            <a:spLocks noGrp="1"/>
          </p:cNvSpPr>
          <p:nvPr>
            <p:ph type="title"/>
          </p:nvPr>
        </p:nvSpPr>
        <p:spPr/>
        <p:txBody>
          <a:bodyPr/>
          <a:lstStyle/>
          <a:p>
            <a:r>
              <a:rPr lang="en-US" dirty="0"/>
              <a:t>A little more involved example pt.2 - sourcing </a:t>
            </a:r>
          </a:p>
        </p:txBody>
      </p:sp>
      <p:sp>
        <p:nvSpPr>
          <p:cNvPr id="3" name="Content Placeholder 2">
            <a:extLst>
              <a:ext uri="{FF2B5EF4-FFF2-40B4-BE49-F238E27FC236}">
                <a16:creationId xmlns:a16="http://schemas.microsoft.com/office/drawing/2014/main" id="{2F242AAC-1D07-4403-9AF7-B4DE55EF2C57}"/>
              </a:ext>
            </a:extLst>
          </p:cNvPr>
          <p:cNvSpPr>
            <a:spLocks noGrp="1"/>
          </p:cNvSpPr>
          <p:nvPr>
            <p:ph idx="1"/>
          </p:nvPr>
        </p:nvSpPr>
        <p:spPr/>
        <p:txBody>
          <a:bodyPr/>
          <a:lstStyle/>
          <a:p>
            <a:r>
              <a:rPr lang="en-US" dirty="0"/>
              <a:t>Calling another r script (usually a function) from within your server</a:t>
            </a:r>
          </a:p>
        </p:txBody>
      </p:sp>
      <p:sp>
        <p:nvSpPr>
          <p:cNvPr id="4" name="TextBox 3">
            <a:extLst>
              <a:ext uri="{FF2B5EF4-FFF2-40B4-BE49-F238E27FC236}">
                <a16:creationId xmlns:a16="http://schemas.microsoft.com/office/drawing/2014/main" id="{0679795B-4004-4D96-9E84-912957594DBC}"/>
              </a:ext>
            </a:extLst>
          </p:cNvPr>
          <p:cNvSpPr txBox="1"/>
          <p:nvPr/>
        </p:nvSpPr>
        <p:spPr>
          <a:xfrm>
            <a:off x="-485231" y="4880588"/>
            <a:ext cx="2321960" cy="400110"/>
          </a:xfrm>
          <a:prstGeom prst="rect">
            <a:avLst/>
          </a:prstGeom>
          <a:noFill/>
        </p:spPr>
        <p:txBody>
          <a:bodyPr wrap="square" rtlCol="0">
            <a:spAutoFit/>
          </a:bodyPr>
          <a:lstStyle/>
          <a:p>
            <a:pPr algn="ctr"/>
            <a:r>
              <a:rPr lang="en-US" sz="2000" b="1" dirty="0"/>
              <a:t>The server</a:t>
            </a:r>
          </a:p>
        </p:txBody>
      </p:sp>
      <p:sp>
        <p:nvSpPr>
          <p:cNvPr id="5" name="Left Brace 4">
            <a:extLst>
              <a:ext uri="{FF2B5EF4-FFF2-40B4-BE49-F238E27FC236}">
                <a16:creationId xmlns:a16="http://schemas.microsoft.com/office/drawing/2014/main" id="{39261830-55DF-44C7-899F-14E05CBEFB4A}"/>
              </a:ext>
            </a:extLst>
          </p:cNvPr>
          <p:cNvSpPr/>
          <p:nvPr/>
        </p:nvSpPr>
        <p:spPr>
          <a:xfrm>
            <a:off x="1357079" y="3941378"/>
            <a:ext cx="359597" cy="235957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pic>
        <p:nvPicPr>
          <p:cNvPr id="6" name="Picture 5">
            <a:extLst>
              <a:ext uri="{FF2B5EF4-FFF2-40B4-BE49-F238E27FC236}">
                <a16:creationId xmlns:a16="http://schemas.microsoft.com/office/drawing/2014/main" id="{489AFF38-92CF-430E-A50C-C44A188D0156}"/>
              </a:ext>
            </a:extLst>
          </p:cNvPr>
          <p:cNvPicPr>
            <a:picLocks noChangeAspect="1"/>
          </p:cNvPicPr>
          <p:nvPr/>
        </p:nvPicPr>
        <p:blipFill>
          <a:blip r:embed="rId3"/>
          <a:stretch>
            <a:fillRect/>
          </a:stretch>
        </p:blipFill>
        <p:spPr>
          <a:xfrm>
            <a:off x="1836729" y="3114976"/>
            <a:ext cx="5722411" cy="3259547"/>
          </a:xfrm>
          <a:prstGeom prst="rect">
            <a:avLst/>
          </a:prstGeom>
        </p:spPr>
      </p:pic>
      <p:sp>
        <p:nvSpPr>
          <p:cNvPr id="7" name="Arrow: Right 6">
            <a:extLst>
              <a:ext uri="{FF2B5EF4-FFF2-40B4-BE49-F238E27FC236}">
                <a16:creationId xmlns:a16="http://schemas.microsoft.com/office/drawing/2014/main" id="{4C9AE4D1-3D71-44C4-AF3E-E11A54CED277}"/>
              </a:ext>
            </a:extLst>
          </p:cNvPr>
          <p:cNvSpPr/>
          <p:nvPr/>
        </p:nvSpPr>
        <p:spPr>
          <a:xfrm>
            <a:off x="1119356" y="3337033"/>
            <a:ext cx="690642" cy="4571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EB9B931-B1C2-49D1-B733-EB0A407EAF1D}"/>
              </a:ext>
            </a:extLst>
          </p:cNvPr>
          <p:cNvSpPr txBox="1"/>
          <p:nvPr/>
        </p:nvSpPr>
        <p:spPr>
          <a:xfrm>
            <a:off x="42045" y="3206003"/>
            <a:ext cx="1124607" cy="307777"/>
          </a:xfrm>
          <a:prstGeom prst="rect">
            <a:avLst/>
          </a:prstGeom>
          <a:noFill/>
        </p:spPr>
        <p:txBody>
          <a:bodyPr wrap="square" rtlCol="0">
            <a:spAutoFit/>
          </a:bodyPr>
          <a:lstStyle/>
          <a:p>
            <a:r>
              <a:rPr lang="en-US" sz="1400" dirty="0"/>
              <a:t>What’s this?</a:t>
            </a:r>
          </a:p>
        </p:txBody>
      </p:sp>
      <p:pic>
        <p:nvPicPr>
          <p:cNvPr id="9" name="Picture 8">
            <a:extLst>
              <a:ext uri="{FF2B5EF4-FFF2-40B4-BE49-F238E27FC236}">
                <a16:creationId xmlns:a16="http://schemas.microsoft.com/office/drawing/2014/main" id="{010673D7-2408-4BD4-B59A-E5C0F7535E36}"/>
              </a:ext>
            </a:extLst>
          </p:cNvPr>
          <p:cNvPicPr>
            <a:picLocks noChangeAspect="1"/>
          </p:cNvPicPr>
          <p:nvPr/>
        </p:nvPicPr>
        <p:blipFill>
          <a:blip r:embed="rId4"/>
          <a:stretch>
            <a:fillRect/>
          </a:stretch>
        </p:blipFill>
        <p:spPr>
          <a:xfrm>
            <a:off x="8419988" y="2544049"/>
            <a:ext cx="3452691" cy="4186770"/>
          </a:xfrm>
          <a:prstGeom prst="rect">
            <a:avLst/>
          </a:prstGeom>
        </p:spPr>
      </p:pic>
      <p:sp>
        <p:nvSpPr>
          <p:cNvPr id="14" name="Arrow: U-Turn 13">
            <a:extLst>
              <a:ext uri="{FF2B5EF4-FFF2-40B4-BE49-F238E27FC236}">
                <a16:creationId xmlns:a16="http://schemas.microsoft.com/office/drawing/2014/main" id="{EA57869F-4037-42CA-8C56-5D70D856E34A}"/>
              </a:ext>
            </a:extLst>
          </p:cNvPr>
          <p:cNvSpPr/>
          <p:nvPr/>
        </p:nvSpPr>
        <p:spPr>
          <a:xfrm rot="21383979">
            <a:off x="538713" y="2426166"/>
            <a:ext cx="8155124" cy="539142"/>
          </a:xfrm>
          <a:prstGeom prst="uturnArrow">
            <a:avLst>
              <a:gd name="adj1" fmla="val 8548"/>
              <a:gd name="adj2" fmla="val 16365"/>
              <a:gd name="adj3" fmla="val 24641"/>
              <a:gd name="adj4" fmla="val 35429"/>
              <a:gd name="adj5" fmla="val 6320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BB8281EC-DAFC-428C-9463-A9B36CE40E76}"/>
              </a:ext>
            </a:extLst>
          </p:cNvPr>
          <p:cNvSpPr/>
          <p:nvPr/>
        </p:nvSpPr>
        <p:spPr>
          <a:xfrm>
            <a:off x="2585545" y="4713890"/>
            <a:ext cx="415158" cy="166698"/>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54ABA14-2AD0-4665-982E-575FF10C480E}"/>
              </a:ext>
            </a:extLst>
          </p:cNvPr>
          <p:cNvCxnSpPr>
            <a:cxnSpLocks/>
          </p:cNvCxnSpPr>
          <p:nvPr/>
        </p:nvCxnSpPr>
        <p:spPr>
          <a:xfrm flipV="1">
            <a:off x="3000703" y="3976689"/>
            <a:ext cx="5419285" cy="732439"/>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8" name="Rectangle: Rounded Corners 17">
            <a:extLst>
              <a:ext uri="{FF2B5EF4-FFF2-40B4-BE49-F238E27FC236}">
                <a16:creationId xmlns:a16="http://schemas.microsoft.com/office/drawing/2014/main" id="{C33C0AC6-B7D0-482F-9766-7D30B576F694}"/>
              </a:ext>
            </a:extLst>
          </p:cNvPr>
          <p:cNvSpPr/>
          <p:nvPr/>
        </p:nvSpPr>
        <p:spPr>
          <a:xfrm>
            <a:off x="2536203" y="5575903"/>
            <a:ext cx="854699" cy="166698"/>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D976A51-2F9F-4A53-9534-BACAD526EAFC}"/>
              </a:ext>
            </a:extLst>
          </p:cNvPr>
          <p:cNvCxnSpPr/>
          <p:nvPr/>
        </p:nvCxnSpPr>
        <p:spPr>
          <a:xfrm flipV="1">
            <a:off x="2975744" y="4843463"/>
            <a:ext cx="329431" cy="73244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22" name="Rectangle: Rounded Corners 21">
            <a:extLst>
              <a:ext uri="{FF2B5EF4-FFF2-40B4-BE49-F238E27FC236}">
                <a16:creationId xmlns:a16="http://schemas.microsoft.com/office/drawing/2014/main" id="{9B2896EC-D649-4729-AD74-BC661863C3A6}"/>
              </a:ext>
            </a:extLst>
          </p:cNvPr>
          <p:cNvSpPr/>
          <p:nvPr/>
        </p:nvSpPr>
        <p:spPr>
          <a:xfrm>
            <a:off x="3097595" y="3976688"/>
            <a:ext cx="772655" cy="18848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32A8330-5548-4571-9E94-B77F45FC6F61}"/>
              </a:ext>
            </a:extLst>
          </p:cNvPr>
          <p:cNvSpPr txBox="1"/>
          <p:nvPr/>
        </p:nvSpPr>
        <p:spPr>
          <a:xfrm>
            <a:off x="4864394" y="3779874"/>
            <a:ext cx="2004239" cy="276999"/>
          </a:xfrm>
          <a:prstGeom prst="rect">
            <a:avLst/>
          </a:prstGeom>
          <a:noFill/>
        </p:spPr>
        <p:txBody>
          <a:bodyPr wrap="square" rtlCol="0">
            <a:spAutoFit/>
          </a:bodyPr>
          <a:lstStyle/>
          <a:p>
            <a:r>
              <a:rPr lang="en-US" sz="1200" dirty="0">
                <a:solidFill>
                  <a:schemeClr val="bg1"/>
                </a:solidFill>
              </a:rPr>
              <a:t>We’ll get to this in a second…</a:t>
            </a:r>
          </a:p>
        </p:txBody>
      </p:sp>
      <p:cxnSp>
        <p:nvCxnSpPr>
          <p:cNvPr id="27" name="Straight Arrow Connector 26">
            <a:extLst>
              <a:ext uri="{FF2B5EF4-FFF2-40B4-BE49-F238E27FC236}">
                <a16:creationId xmlns:a16="http://schemas.microsoft.com/office/drawing/2014/main" id="{B86AD0F3-D9E6-4B91-BE85-F310E33547F3}"/>
              </a:ext>
            </a:extLst>
          </p:cNvPr>
          <p:cNvCxnSpPr>
            <a:endCxn id="22" idx="3"/>
          </p:cNvCxnSpPr>
          <p:nvPr/>
        </p:nvCxnSpPr>
        <p:spPr>
          <a:xfrm flipH="1">
            <a:off x="3870250" y="3941378"/>
            <a:ext cx="998529" cy="12955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022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5F658-BD64-48B6-A986-93408F232CA3}"/>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C8F7A06D-F979-4570-B326-EEAA8918A374}"/>
              </a:ext>
            </a:extLst>
          </p:cNvPr>
          <p:cNvSpPr>
            <a:spLocks noGrp="1"/>
          </p:cNvSpPr>
          <p:nvPr>
            <p:ph idx="1"/>
          </p:nvPr>
        </p:nvSpPr>
        <p:spPr>
          <a:xfrm>
            <a:off x="838200" y="1825625"/>
            <a:ext cx="5820103" cy="4900996"/>
          </a:xfrm>
        </p:spPr>
        <p:txBody>
          <a:bodyPr>
            <a:normAutofit fontScale="92500" lnSpcReduction="10000"/>
          </a:bodyPr>
          <a:lstStyle/>
          <a:p>
            <a:r>
              <a:rPr lang="en-US" dirty="0"/>
              <a:t>Build baby app </a:t>
            </a:r>
          </a:p>
          <a:p>
            <a:pPr lvl="1"/>
            <a:r>
              <a:rPr lang="en-US" dirty="0"/>
              <a:t>Build Shiny Web App</a:t>
            </a:r>
          </a:p>
          <a:p>
            <a:pPr lvl="2"/>
            <a:r>
              <a:rPr lang="en-US" dirty="0"/>
              <a:t>Open a new r script</a:t>
            </a:r>
          </a:p>
          <a:p>
            <a:pPr lvl="2"/>
            <a:r>
              <a:rPr lang="en-US" dirty="0"/>
              <a:t>Load the shiny and </a:t>
            </a:r>
            <a:r>
              <a:rPr lang="en-US" dirty="0" err="1"/>
              <a:t>tidyverse</a:t>
            </a:r>
            <a:r>
              <a:rPr lang="en-US" dirty="0"/>
              <a:t> libraries</a:t>
            </a:r>
          </a:p>
          <a:p>
            <a:pPr lvl="2"/>
            <a:r>
              <a:rPr lang="en-US" dirty="0"/>
              <a:t>Start a shiny app using the shiny app snippet</a:t>
            </a:r>
          </a:p>
          <a:p>
            <a:pPr lvl="3"/>
            <a:r>
              <a:rPr lang="en-US" dirty="0"/>
              <a:t>Start typing 'shiny' in your script and RStudio will offer autocomplete suggestions</a:t>
            </a:r>
          </a:p>
          <a:p>
            <a:pPr lvl="1"/>
            <a:r>
              <a:rPr lang="en-US" dirty="0"/>
              <a:t>Use '</a:t>
            </a:r>
            <a:r>
              <a:rPr lang="en-US" dirty="0" err="1"/>
              <a:t>mtcars</a:t>
            </a:r>
            <a:r>
              <a:rPr lang="en-US" dirty="0"/>
              <a:t>' data</a:t>
            </a:r>
          </a:p>
          <a:p>
            <a:pPr lvl="2"/>
            <a:r>
              <a:rPr lang="en-US" dirty="0"/>
              <a:t>Save a subset of the data, assign to analysis</a:t>
            </a:r>
          </a:p>
          <a:p>
            <a:pPr lvl="1"/>
            <a:r>
              <a:rPr lang="en-US" dirty="0"/>
              <a:t>Give your app a title </a:t>
            </a:r>
          </a:p>
          <a:p>
            <a:pPr lvl="1"/>
            <a:r>
              <a:rPr lang="en-US" dirty="0"/>
              <a:t>Include an input widget</a:t>
            </a:r>
          </a:p>
          <a:p>
            <a:pPr lvl="2"/>
            <a:r>
              <a:rPr lang="en-US" dirty="0"/>
              <a:t>Selection input of front gears </a:t>
            </a:r>
          </a:p>
          <a:p>
            <a:pPr lvl="3"/>
            <a:r>
              <a:rPr lang="en-US" dirty="0"/>
              <a:t>you choose! – </a:t>
            </a:r>
            <a:r>
              <a:rPr lang="en-US" dirty="0" err="1"/>
              <a:t>SelectInput</a:t>
            </a:r>
            <a:r>
              <a:rPr lang="en-US" dirty="0"/>
              <a:t>, </a:t>
            </a:r>
            <a:r>
              <a:rPr lang="en-US" dirty="0" err="1"/>
              <a:t>RadioButtons</a:t>
            </a:r>
            <a:r>
              <a:rPr lang="en-US" dirty="0"/>
              <a:t>… </a:t>
            </a:r>
          </a:p>
          <a:p>
            <a:pPr lvl="1"/>
            <a:r>
              <a:rPr lang="en-US" dirty="0"/>
              <a:t>Include a render/output pair</a:t>
            </a:r>
          </a:p>
          <a:p>
            <a:pPr lvl="2"/>
            <a:r>
              <a:rPr lang="en-US" dirty="0"/>
              <a:t>Scatterplot of MPG vs HP</a:t>
            </a:r>
          </a:p>
        </p:txBody>
      </p:sp>
      <p:pic>
        <p:nvPicPr>
          <p:cNvPr id="5" name="Picture 4">
            <a:extLst>
              <a:ext uri="{FF2B5EF4-FFF2-40B4-BE49-F238E27FC236}">
                <a16:creationId xmlns:a16="http://schemas.microsoft.com/office/drawing/2014/main" id="{53CED75F-14AC-4D80-B0D6-5AF0FD31CECF}"/>
              </a:ext>
            </a:extLst>
          </p:cNvPr>
          <p:cNvPicPr>
            <a:picLocks noChangeAspect="1"/>
          </p:cNvPicPr>
          <p:nvPr/>
        </p:nvPicPr>
        <p:blipFill>
          <a:blip r:embed="rId3"/>
          <a:stretch>
            <a:fillRect/>
          </a:stretch>
        </p:blipFill>
        <p:spPr>
          <a:xfrm>
            <a:off x="6962748" y="3939199"/>
            <a:ext cx="5087363" cy="2300322"/>
          </a:xfrm>
          <a:prstGeom prst="rect">
            <a:avLst/>
          </a:prstGeom>
        </p:spPr>
      </p:pic>
      <p:pic>
        <p:nvPicPr>
          <p:cNvPr id="1026" name="Picture 2" descr="C:\Users\Layla\AppData\Local\Temp\SNAGHTMLfc2079b.PNG">
            <a:extLst>
              <a:ext uri="{FF2B5EF4-FFF2-40B4-BE49-F238E27FC236}">
                <a16:creationId xmlns:a16="http://schemas.microsoft.com/office/drawing/2014/main" id="{B4F61871-50D1-4286-B908-B3E00BB04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5143" y="1363253"/>
            <a:ext cx="3073291" cy="206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198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9722-7366-4C83-9C7D-1E5602A51D03}"/>
              </a:ext>
            </a:extLst>
          </p:cNvPr>
          <p:cNvSpPr>
            <a:spLocks noGrp="1"/>
          </p:cNvSpPr>
          <p:nvPr>
            <p:ph type="title"/>
          </p:nvPr>
        </p:nvSpPr>
        <p:spPr/>
        <p:txBody>
          <a:bodyPr/>
          <a:lstStyle/>
          <a:p>
            <a:r>
              <a:rPr lang="en-US" dirty="0"/>
              <a:t>Exercise (</a:t>
            </a:r>
            <a:r>
              <a:rPr lang="en-US" dirty="0" err="1"/>
              <a:t>cont</a:t>
            </a:r>
            <a:r>
              <a:rPr lang="en-US" dirty="0"/>
              <a:t>)</a:t>
            </a:r>
          </a:p>
        </p:txBody>
      </p:sp>
      <p:pic>
        <p:nvPicPr>
          <p:cNvPr id="4" name="Picture 3">
            <a:extLst>
              <a:ext uri="{FF2B5EF4-FFF2-40B4-BE49-F238E27FC236}">
                <a16:creationId xmlns:a16="http://schemas.microsoft.com/office/drawing/2014/main" id="{093E8263-4E65-42BC-A2E4-82360DA9B147}"/>
              </a:ext>
            </a:extLst>
          </p:cNvPr>
          <p:cNvPicPr>
            <a:picLocks noChangeAspect="1"/>
          </p:cNvPicPr>
          <p:nvPr/>
        </p:nvPicPr>
        <p:blipFill>
          <a:blip r:embed="rId2"/>
          <a:stretch>
            <a:fillRect/>
          </a:stretch>
        </p:blipFill>
        <p:spPr>
          <a:xfrm>
            <a:off x="3557752" y="2109527"/>
            <a:ext cx="8128553" cy="3493160"/>
          </a:xfrm>
          <a:prstGeom prst="rect">
            <a:avLst/>
          </a:prstGeom>
        </p:spPr>
      </p:pic>
      <p:pic>
        <p:nvPicPr>
          <p:cNvPr id="5" name="Picture 4">
            <a:extLst>
              <a:ext uri="{FF2B5EF4-FFF2-40B4-BE49-F238E27FC236}">
                <a16:creationId xmlns:a16="http://schemas.microsoft.com/office/drawing/2014/main" id="{3F5BE592-E765-4DF9-A6E7-C2B96E50FEA9}"/>
              </a:ext>
            </a:extLst>
          </p:cNvPr>
          <p:cNvPicPr>
            <a:picLocks noChangeAspect="1"/>
          </p:cNvPicPr>
          <p:nvPr/>
        </p:nvPicPr>
        <p:blipFill>
          <a:blip r:embed="rId3"/>
          <a:stretch>
            <a:fillRect/>
          </a:stretch>
        </p:blipFill>
        <p:spPr>
          <a:xfrm>
            <a:off x="0" y="1998718"/>
            <a:ext cx="3612378" cy="1430282"/>
          </a:xfrm>
          <a:prstGeom prst="rect">
            <a:avLst/>
          </a:prstGeom>
        </p:spPr>
      </p:pic>
    </p:spTree>
    <p:extLst>
      <p:ext uri="{BB962C8B-B14F-4D97-AF65-F5344CB8AC3E}">
        <p14:creationId xmlns:p14="http://schemas.microsoft.com/office/powerpoint/2010/main" val="3322446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64BD1-0430-42AF-AF63-99C91C5DF191}"/>
              </a:ext>
            </a:extLst>
          </p:cNvPr>
          <p:cNvSpPr>
            <a:spLocks noGrp="1"/>
          </p:cNvSpPr>
          <p:nvPr>
            <p:ph type="title"/>
          </p:nvPr>
        </p:nvSpPr>
        <p:spPr/>
        <p:txBody>
          <a:bodyPr/>
          <a:lstStyle/>
          <a:p>
            <a:r>
              <a:rPr lang="en-US" dirty="0"/>
              <a:t>Reactivity…..what's that?</a:t>
            </a:r>
          </a:p>
        </p:txBody>
      </p:sp>
      <p:sp>
        <p:nvSpPr>
          <p:cNvPr id="8" name="Content Placeholder 7">
            <a:extLst>
              <a:ext uri="{FF2B5EF4-FFF2-40B4-BE49-F238E27FC236}">
                <a16:creationId xmlns:a16="http://schemas.microsoft.com/office/drawing/2014/main" id="{5C86F247-1546-497A-871E-E28C8C2FAB9C}"/>
              </a:ext>
            </a:extLst>
          </p:cNvPr>
          <p:cNvSpPr>
            <a:spLocks noGrp="1"/>
          </p:cNvSpPr>
          <p:nvPr>
            <p:ph idx="1"/>
          </p:nvPr>
        </p:nvSpPr>
        <p:spPr/>
        <p:txBody>
          <a:bodyPr/>
          <a:lstStyle/>
          <a:p>
            <a:r>
              <a:rPr lang="en-US" dirty="0"/>
              <a:t>Simply, it allows your app to instantly update itself whenever the user makes a change</a:t>
            </a:r>
          </a:p>
          <a:p>
            <a:pPr lvl="1"/>
            <a:r>
              <a:rPr lang="en-US" dirty="0"/>
              <a:t>render* functions are reactive outputs! </a:t>
            </a:r>
          </a:p>
          <a:p>
            <a:pPr lvl="1"/>
            <a:endParaRPr lang="en-US" dirty="0"/>
          </a:p>
        </p:txBody>
      </p:sp>
      <p:pic>
        <p:nvPicPr>
          <p:cNvPr id="2" name="Picture 1">
            <a:extLst>
              <a:ext uri="{FF2B5EF4-FFF2-40B4-BE49-F238E27FC236}">
                <a16:creationId xmlns:a16="http://schemas.microsoft.com/office/drawing/2014/main" id="{E127C021-F29F-4E13-AC2C-7D2265578E24}"/>
              </a:ext>
            </a:extLst>
          </p:cNvPr>
          <p:cNvPicPr>
            <a:picLocks noChangeAspect="1"/>
          </p:cNvPicPr>
          <p:nvPr/>
        </p:nvPicPr>
        <p:blipFill>
          <a:blip r:embed="rId3"/>
          <a:stretch>
            <a:fillRect/>
          </a:stretch>
        </p:blipFill>
        <p:spPr>
          <a:xfrm>
            <a:off x="898450" y="3337711"/>
            <a:ext cx="9996377" cy="3081641"/>
          </a:xfrm>
          <a:prstGeom prst="rect">
            <a:avLst/>
          </a:prstGeom>
        </p:spPr>
      </p:pic>
    </p:spTree>
    <p:extLst>
      <p:ext uri="{BB962C8B-B14F-4D97-AF65-F5344CB8AC3E}">
        <p14:creationId xmlns:p14="http://schemas.microsoft.com/office/powerpoint/2010/main" val="1010547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AD184-E045-4DA1-8BA8-F5CD9D22C75A}"/>
              </a:ext>
            </a:extLst>
          </p:cNvPr>
          <p:cNvSpPr>
            <a:spLocks noGrp="1"/>
          </p:cNvSpPr>
          <p:nvPr>
            <p:ph type="title"/>
          </p:nvPr>
        </p:nvSpPr>
        <p:spPr/>
        <p:txBody>
          <a:bodyPr/>
          <a:lstStyle/>
          <a:p>
            <a:r>
              <a:rPr lang="en-US" dirty="0"/>
              <a:t>Reactivity (pt. 2)</a:t>
            </a:r>
          </a:p>
        </p:txBody>
      </p:sp>
      <p:sp>
        <p:nvSpPr>
          <p:cNvPr id="3" name="Content Placeholder 2">
            <a:extLst>
              <a:ext uri="{FF2B5EF4-FFF2-40B4-BE49-F238E27FC236}">
                <a16:creationId xmlns:a16="http://schemas.microsoft.com/office/drawing/2014/main" id="{348B3A8A-AAEE-4A14-8159-157B0DAA9CE5}"/>
              </a:ext>
            </a:extLst>
          </p:cNvPr>
          <p:cNvSpPr>
            <a:spLocks noGrp="1"/>
          </p:cNvSpPr>
          <p:nvPr>
            <p:ph idx="1"/>
          </p:nvPr>
        </p:nvSpPr>
        <p:spPr/>
        <p:txBody>
          <a:bodyPr/>
          <a:lstStyle/>
          <a:p>
            <a:r>
              <a:rPr lang="en-US" dirty="0"/>
              <a:t>Several types of reactive functions</a:t>
            </a:r>
          </a:p>
          <a:p>
            <a:endParaRPr lang="en-US" dirty="0"/>
          </a:p>
        </p:txBody>
      </p:sp>
      <p:pic>
        <p:nvPicPr>
          <p:cNvPr id="4" name="Picture 3">
            <a:extLst>
              <a:ext uri="{FF2B5EF4-FFF2-40B4-BE49-F238E27FC236}">
                <a16:creationId xmlns:a16="http://schemas.microsoft.com/office/drawing/2014/main" id="{BCD32457-43E5-480C-83EB-7EE3B6D2FD80}"/>
              </a:ext>
            </a:extLst>
          </p:cNvPr>
          <p:cNvPicPr>
            <a:picLocks noChangeAspect="1"/>
          </p:cNvPicPr>
          <p:nvPr/>
        </p:nvPicPr>
        <p:blipFill>
          <a:blip r:embed="rId3"/>
          <a:stretch>
            <a:fillRect/>
          </a:stretch>
        </p:blipFill>
        <p:spPr>
          <a:xfrm>
            <a:off x="2434788" y="2503161"/>
            <a:ext cx="7322423" cy="3989714"/>
          </a:xfrm>
          <a:prstGeom prst="rect">
            <a:avLst/>
          </a:prstGeom>
        </p:spPr>
      </p:pic>
      <p:sp>
        <p:nvSpPr>
          <p:cNvPr id="5" name="Arrow: Right 4">
            <a:extLst>
              <a:ext uri="{FF2B5EF4-FFF2-40B4-BE49-F238E27FC236}">
                <a16:creationId xmlns:a16="http://schemas.microsoft.com/office/drawing/2014/main" id="{C67EDD42-53A0-478D-A73F-9800A7303117}"/>
              </a:ext>
            </a:extLst>
          </p:cNvPr>
          <p:cNvSpPr/>
          <p:nvPr/>
        </p:nvSpPr>
        <p:spPr>
          <a:xfrm>
            <a:off x="1600199" y="3894969"/>
            <a:ext cx="1100470" cy="106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8125A9-A846-4C51-957C-1A687E36F629}"/>
              </a:ext>
            </a:extLst>
          </p:cNvPr>
          <p:cNvSpPr txBox="1"/>
          <p:nvPr/>
        </p:nvSpPr>
        <p:spPr>
          <a:xfrm>
            <a:off x="106325" y="3794242"/>
            <a:ext cx="1557670" cy="738664"/>
          </a:xfrm>
          <a:prstGeom prst="rect">
            <a:avLst/>
          </a:prstGeom>
          <a:noFill/>
        </p:spPr>
        <p:txBody>
          <a:bodyPr wrap="square" rtlCol="0">
            <a:spAutoFit/>
          </a:bodyPr>
          <a:lstStyle/>
          <a:p>
            <a:r>
              <a:rPr lang="en-US" sz="1400" dirty="0"/>
              <a:t>Ex. A ‘Go’ button to take you to another page</a:t>
            </a:r>
          </a:p>
        </p:txBody>
      </p:sp>
      <p:sp>
        <p:nvSpPr>
          <p:cNvPr id="7" name="Arrow: Right 6">
            <a:extLst>
              <a:ext uri="{FF2B5EF4-FFF2-40B4-BE49-F238E27FC236}">
                <a16:creationId xmlns:a16="http://schemas.microsoft.com/office/drawing/2014/main" id="{50A6A0B2-CC7B-4EB1-8740-0F5D64C37866}"/>
              </a:ext>
            </a:extLst>
          </p:cNvPr>
          <p:cNvSpPr/>
          <p:nvPr/>
        </p:nvSpPr>
        <p:spPr>
          <a:xfrm rot="12887431">
            <a:off x="7643005" y="6213751"/>
            <a:ext cx="530042" cy="1962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9F044FF-C3C0-45B3-82E8-CD871EF61C98}"/>
              </a:ext>
            </a:extLst>
          </p:cNvPr>
          <p:cNvSpPr txBox="1"/>
          <p:nvPr/>
        </p:nvSpPr>
        <p:spPr>
          <a:xfrm>
            <a:off x="8181674" y="6422886"/>
            <a:ext cx="1945837" cy="307777"/>
          </a:xfrm>
          <a:prstGeom prst="rect">
            <a:avLst/>
          </a:prstGeom>
          <a:noFill/>
        </p:spPr>
        <p:txBody>
          <a:bodyPr wrap="square" rtlCol="0">
            <a:spAutoFit/>
          </a:bodyPr>
          <a:lstStyle/>
          <a:p>
            <a:r>
              <a:rPr lang="en-US" sz="1400" dirty="0"/>
              <a:t>Ex. An ‘Update’ button</a:t>
            </a:r>
          </a:p>
        </p:txBody>
      </p:sp>
      <p:sp>
        <p:nvSpPr>
          <p:cNvPr id="9" name="Arrow: Right 8">
            <a:extLst>
              <a:ext uri="{FF2B5EF4-FFF2-40B4-BE49-F238E27FC236}">
                <a16:creationId xmlns:a16="http://schemas.microsoft.com/office/drawing/2014/main" id="{4E104139-61A9-4DE5-BF27-3C70BDAB2B22}"/>
              </a:ext>
            </a:extLst>
          </p:cNvPr>
          <p:cNvSpPr/>
          <p:nvPr/>
        </p:nvSpPr>
        <p:spPr>
          <a:xfrm rot="6902679" flipV="1">
            <a:off x="6752090" y="3026262"/>
            <a:ext cx="1454958" cy="87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23A8119-1C17-47B6-80BC-6B9C7C3FB903}"/>
              </a:ext>
            </a:extLst>
          </p:cNvPr>
          <p:cNvSpPr txBox="1"/>
          <p:nvPr/>
        </p:nvSpPr>
        <p:spPr>
          <a:xfrm>
            <a:off x="7211318" y="1713653"/>
            <a:ext cx="1557670" cy="738664"/>
          </a:xfrm>
          <a:prstGeom prst="rect">
            <a:avLst/>
          </a:prstGeom>
          <a:noFill/>
        </p:spPr>
        <p:txBody>
          <a:bodyPr wrap="square" rtlCol="0">
            <a:spAutoFit/>
          </a:bodyPr>
          <a:lstStyle/>
          <a:p>
            <a:r>
              <a:rPr lang="en-US" sz="1400" dirty="0"/>
              <a:t>Reactive data that changes based on user input</a:t>
            </a:r>
          </a:p>
        </p:txBody>
      </p:sp>
      <p:sp>
        <p:nvSpPr>
          <p:cNvPr id="11" name="TextBox 10">
            <a:extLst>
              <a:ext uri="{FF2B5EF4-FFF2-40B4-BE49-F238E27FC236}">
                <a16:creationId xmlns:a16="http://schemas.microsoft.com/office/drawing/2014/main" id="{96C147FC-9D2D-4BDB-B7BE-DAF625321EE2}"/>
              </a:ext>
            </a:extLst>
          </p:cNvPr>
          <p:cNvSpPr txBox="1"/>
          <p:nvPr/>
        </p:nvSpPr>
        <p:spPr>
          <a:xfrm>
            <a:off x="10246163" y="5165368"/>
            <a:ext cx="1945837" cy="1169551"/>
          </a:xfrm>
          <a:prstGeom prst="rect">
            <a:avLst/>
          </a:prstGeom>
          <a:noFill/>
        </p:spPr>
        <p:txBody>
          <a:bodyPr wrap="square" rtlCol="0">
            <a:spAutoFit/>
          </a:bodyPr>
          <a:lstStyle/>
          <a:p>
            <a:r>
              <a:rPr lang="en-US" sz="1400" dirty="0"/>
              <a:t>All the render* functions you put in the </a:t>
            </a:r>
            <a:r>
              <a:rPr lang="en-US" sz="1400" dirty="0" err="1"/>
              <a:t>ui</a:t>
            </a:r>
            <a:r>
              <a:rPr lang="en-US" sz="1400" dirty="0"/>
              <a:t> – i.e. </a:t>
            </a:r>
            <a:r>
              <a:rPr lang="en-US" sz="1400" dirty="0" err="1"/>
              <a:t>renderPlot</a:t>
            </a:r>
            <a:r>
              <a:rPr lang="en-US" sz="1400" dirty="0"/>
              <a:t>, </a:t>
            </a:r>
            <a:r>
              <a:rPr lang="en-US" sz="1400" dirty="0" err="1"/>
              <a:t>renderTable</a:t>
            </a:r>
            <a:r>
              <a:rPr lang="en-US" sz="1400" dirty="0"/>
              <a:t>, </a:t>
            </a:r>
            <a:r>
              <a:rPr lang="en-US" sz="1400" dirty="0" err="1"/>
              <a:t>renderText</a:t>
            </a:r>
            <a:r>
              <a:rPr lang="en-US" sz="1400" dirty="0"/>
              <a:t>…</a:t>
            </a:r>
          </a:p>
        </p:txBody>
      </p:sp>
      <p:sp>
        <p:nvSpPr>
          <p:cNvPr id="12" name="Arrow: Right 11">
            <a:extLst>
              <a:ext uri="{FF2B5EF4-FFF2-40B4-BE49-F238E27FC236}">
                <a16:creationId xmlns:a16="http://schemas.microsoft.com/office/drawing/2014/main" id="{9FC67774-CF43-4639-847D-52148D5E91CA}"/>
              </a:ext>
            </a:extLst>
          </p:cNvPr>
          <p:cNvSpPr/>
          <p:nvPr/>
        </p:nvSpPr>
        <p:spPr>
          <a:xfrm rot="11370851">
            <a:off x="9674050" y="5647939"/>
            <a:ext cx="608123" cy="67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0F0C1-75BA-43E3-9CFF-2C0E6DBDE3E2}"/>
              </a:ext>
            </a:extLst>
          </p:cNvPr>
          <p:cNvSpPr>
            <a:spLocks noGrp="1"/>
          </p:cNvSpPr>
          <p:nvPr>
            <p:ph type="title"/>
          </p:nvPr>
        </p:nvSpPr>
        <p:spPr/>
        <p:txBody>
          <a:bodyPr/>
          <a:lstStyle/>
          <a:p>
            <a:r>
              <a:rPr lang="en-US" dirty="0"/>
              <a:t>The cool kid</a:t>
            </a:r>
          </a:p>
        </p:txBody>
      </p:sp>
      <p:pic>
        <p:nvPicPr>
          <p:cNvPr id="4" name="Picture 2" descr="Related image">
            <a:extLst>
              <a:ext uri="{FF2B5EF4-FFF2-40B4-BE49-F238E27FC236}">
                <a16:creationId xmlns:a16="http://schemas.microsoft.com/office/drawing/2014/main" id="{6022E848-260A-4874-94F4-512A05749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6491" y="2372833"/>
            <a:ext cx="2399017" cy="27778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plyr hex">
            <a:extLst>
              <a:ext uri="{FF2B5EF4-FFF2-40B4-BE49-F238E27FC236}">
                <a16:creationId xmlns:a16="http://schemas.microsoft.com/office/drawing/2014/main" id="{C41CA7E8-F957-433D-B509-7ECD842B1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736" y="479261"/>
            <a:ext cx="1781632" cy="20651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gplot2 r package hex">
            <a:extLst>
              <a:ext uri="{FF2B5EF4-FFF2-40B4-BE49-F238E27FC236}">
                <a16:creationId xmlns:a16="http://schemas.microsoft.com/office/drawing/2014/main" id="{6A9FE9FD-EB30-4716-B562-9A4346D24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491" y="1639024"/>
            <a:ext cx="1781632" cy="206510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readr package hex">
            <a:extLst>
              <a:ext uri="{FF2B5EF4-FFF2-40B4-BE49-F238E27FC236}">
                <a16:creationId xmlns:a16="http://schemas.microsoft.com/office/drawing/2014/main" id="{07AE545E-E7F1-4C5B-9E85-76765D5CE0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9867" y="3740089"/>
            <a:ext cx="1684962" cy="195305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tibble r package hex">
            <a:extLst>
              <a:ext uri="{FF2B5EF4-FFF2-40B4-BE49-F238E27FC236}">
                <a16:creationId xmlns:a16="http://schemas.microsoft.com/office/drawing/2014/main" id="{6E24CB7C-46A0-4EFF-BF8B-DCE3E24EDF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581" y="4904944"/>
            <a:ext cx="1684963" cy="195305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rmarkdown r package logo">
            <a:extLst>
              <a:ext uri="{FF2B5EF4-FFF2-40B4-BE49-F238E27FC236}">
                <a16:creationId xmlns:a16="http://schemas.microsoft.com/office/drawing/2014/main" id="{44838061-1931-4208-83ED-13D7392152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7327" y="4792894"/>
            <a:ext cx="1781632" cy="20651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161C23D-797B-4EFC-99AD-56DC842A5395}"/>
              </a:ext>
            </a:extLst>
          </p:cNvPr>
          <p:cNvCxnSpPr>
            <a:cxnSpLocks/>
            <a:stCxn id="2050" idx="3"/>
            <a:endCxn id="4" idx="0"/>
          </p:cNvCxnSpPr>
          <p:nvPr/>
        </p:nvCxnSpPr>
        <p:spPr>
          <a:xfrm>
            <a:off x="5681368" y="1511814"/>
            <a:ext cx="414632" cy="86101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A90570E0-4DB8-43A6-9AB7-4796605C5BB1}"/>
              </a:ext>
            </a:extLst>
          </p:cNvPr>
          <p:cNvCxnSpPr>
            <a:cxnSpLocks/>
            <a:stCxn id="1026" idx="1"/>
            <a:endCxn id="4" idx="0"/>
          </p:cNvCxnSpPr>
          <p:nvPr/>
        </p:nvCxnSpPr>
        <p:spPr>
          <a:xfrm flipH="1">
            <a:off x="6096000" y="1029437"/>
            <a:ext cx="792822" cy="13433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E51274DB-E7E8-494A-AEA8-23AC4689F018}"/>
              </a:ext>
            </a:extLst>
          </p:cNvPr>
          <p:cNvCxnSpPr>
            <a:stCxn id="2054" idx="3"/>
            <a:endCxn id="4" idx="1"/>
          </p:cNvCxnSpPr>
          <p:nvPr/>
        </p:nvCxnSpPr>
        <p:spPr>
          <a:xfrm>
            <a:off x="3502123" y="2671577"/>
            <a:ext cx="1394368" cy="10901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12180E16-BCFF-48BC-BB9C-E0EE8075E447}"/>
              </a:ext>
            </a:extLst>
          </p:cNvPr>
          <p:cNvCxnSpPr>
            <a:stCxn id="2056" idx="3"/>
            <a:endCxn id="4" idx="1"/>
          </p:cNvCxnSpPr>
          <p:nvPr/>
        </p:nvCxnSpPr>
        <p:spPr>
          <a:xfrm flipV="1">
            <a:off x="3024829" y="3761738"/>
            <a:ext cx="1871662" cy="95487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61D20E48-F4C7-496C-AA0C-B2B83338FAE8}"/>
              </a:ext>
            </a:extLst>
          </p:cNvPr>
          <p:cNvCxnSpPr>
            <a:cxnSpLocks/>
            <a:stCxn id="3" idx="1"/>
            <a:endCxn id="4" idx="3"/>
          </p:cNvCxnSpPr>
          <p:nvPr/>
        </p:nvCxnSpPr>
        <p:spPr>
          <a:xfrm flipH="1" flipV="1">
            <a:off x="7295508" y="3761738"/>
            <a:ext cx="1674275" cy="103115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78538E1A-444C-4D44-B603-AEC16973FBCE}"/>
              </a:ext>
            </a:extLst>
          </p:cNvPr>
          <p:cNvCxnSpPr>
            <a:stCxn id="2060" idx="1"/>
            <a:endCxn id="4" idx="2"/>
          </p:cNvCxnSpPr>
          <p:nvPr/>
        </p:nvCxnSpPr>
        <p:spPr>
          <a:xfrm flipH="1" flipV="1">
            <a:off x="6096000" y="5150643"/>
            <a:ext cx="861581" cy="7308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1C3020CD-3D8C-434F-A359-91784F7467A0}"/>
              </a:ext>
            </a:extLst>
          </p:cNvPr>
          <p:cNvCxnSpPr>
            <a:stCxn id="2062" idx="3"/>
            <a:endCxn id="4" idx="2"/>
          </p:cNvCxnSpPr>
          <p:nvPr/>
        </p:nvCxnSpPr>
        <p:spPr>
          <a:xfrm flipV="1">
            <a:off x="5188959" y="5150643"/>
            <a:ext cx="907041" cy="6748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064" name="Picture 16" descr="Image result for tidyr package">
            <a:extLst>
              <a:ext uri="{FF2B5EF4-FFF2-40B4-BE49-F238E27FC236}">
                <a16:creationId xmlns:a16="http://schemas.microsoft.com/office/drawing/2014/main" id="{EDD2140D-6F12-4E45-91BE-89985393BC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42544" y="1776999"/>
            <a:ext cx="1684963" cy="1953056"/>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ECF21378-F9E2-4E67-921E-F879EDAED82A}"/>
              </a:ext>
            </a:extLst>
          </p:cNvPr>
          <p:cNvCxnSpPr>
            <a:stCxn id="2064" idx="1"/>
            <a:endCxn id="4" idx="3"/>
          </p:cNvCxnSpPr>
          <p:nvPr/>
        </p:nvCxnSpPr>
        <p:spPr>
          <a:xfrm flipH="1">
            <a:off x="7295508" y="2753527"/>
            <a:ext cx="1347036" cy="100821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 name="Picture 2">
            <a:extLst>
              <a:ext uri="{FF2B5EF4-FFF2-40B4-BE49-F238E27FC236}">
                <a16:creationId xmlns:a16="http://schemas.microsoft.com/office/drawing/2014/main" id="{191619AA-D11C-43F2-80B2-FE379A6A522B}"/>
              </a:ext>
            </a:extLst>
          </p:cNvPr>
          <p:cNvPicPr>
            <a:picLocks noChangeAspect="1"/>
          </p:cNvPicPr>
          <p:nvPr/>
        </p:nvPicPr>
        <p:blipFill>
          <a:blip r:embed="rId9"/>
          <a:stretch>
            <a:fillRect/>
          </a:stretch>
        </p:blipFill>
        <p:spPr>
          <a:xfrm>
            <a:off x="8969783" y="4277316"/>
            <a:ext cx="2029049" cy="1031156"/>
          </a:xfrm>
          <a:prstGeom prst="rect">
            <a:avLst/>
          </a:prstGeom>
        </p:spPr>
      </p:pic>
      <p:pic>
        <p:nvPicPr>
          <p:cNvPr id="1026" name="Picture 2" descr="Related image">
            <a:extLst>
              <a:ext uri="{FF2B5EF4-FFF2-40B4-BE49-F238E27FC236}">
                <a16:creationId xmlns:a16="http://schemas.microsoft.com/office/drawing/2014/main" id="{10BC1424-0B67-476F-AAF3-B0F14ED461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8822" y="419850"/>
            <a:ext cx="1950677" cy="121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3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B7D2-E9F8-4D2C-B0A8-C03F28030BF3}"/>
              </a:ext>
            </a:extLst>
          </p:cNvPr>
          <p:cNvSpPr>
            <a:spLocks noGrp="1"/>
          </p:cNvSpPr>
          <p:nvPr>
            <p:ph type="title"/>
          </p:nvPr>
        </p:nvSpPr>
        <p:spPr/>
        <p:txBody>
          <a:bodyPr/>
          <a:lstStyle/>
          <a:p>
            <a:r>
              <a:rPr lang="en-US" dirty="0"/>
              <a:t>Reactivity (pt.3)</a:t>
            </a:r>
          </a:p>
        </p:txBody>
      </p:sp>
      <p:pic>
        <p:nvPicPr>
          <p:cNvPr id="4" name="Content Placeholder 3">
            <a:extLst>
              <a:ext uri="{FF2B5EF4-FFF2-40B4-BE49-F238E27FC236}">
                <a16:creationId xmlns:a16="http://schemas.microsoft.com/office/drawing/2014/main" id="{C6BC187C-6F0D-44DE-B08A-31CD50165580}"/>
              </a:ext>
            </a:extLst>
          </p:cNvPr>
          <p:cNvPicPr>
            <a:picLocks noGrp="1" noChangeAspect="1"/>
          </p:cNvPicPr>
          <p:nvPr>
            <p:ph idx="1"/>
          </p:nvPr>
        </p:nvPicPr>
        <p:blipFill rotWithShape="1">
          <a:blip r:embed="rId3"/>
          <a:srcRect t="6176" b="7362"/>
          <a:stretch/>
        </p:blipFill>
        <p:spPr>
          <a:xfrm>
            <a:off x="215509" y="3157868"/>
            <a:ext cx="5531258" cy="3397102"/>
          </a:xfrm>
          <a:prstGeom prst="rect">
            <a:avLst/>
          </a:prstGeom>
        </p:spPr>
      </p:pic>
      <p:pic>
        <p:nvPicPr>
          <p:cNvPr id="5" name="Picture 4">
            <a:extLst>
              <a:ext uri="{FF2B5EF4-FFF2-40B4-BE49-F238E27FC236}">
                <a16:creationId xmlns:a16="http://schemas.microsoft.com/office/drawing/2014/main" id="{8269292C-2B2F-441F-8E95-FF6033876473}"/>
              </a:ext>
            </a:extLst>
          </p:cNvPr>
          <p:cNvPicPr>
            <a:picLocks noChangeAspect="1"/>
          </p:cNvPicPr>
          <p:nvPr/>
        </p:nvPicPr>
        <p:blipFill>
          <a:blip r:embed="rId4"/>
          <a:stretch>
            <a:fillRect/>
          </a:stretch>
        </p:blipFill>
        <p:spPr>
          <a:xfrm>
            <a:off x="5937645" y="3114976"/>
            <a:ext cx="6076537" cy="3461261"/>
          </a:xfrm>
          <a:prstGeom prst="rect">
            <a:avLst/>
          </a:prstGeom>
        </p:spPr>
      </p:pic>
      <p:sp>
        <p:nvSpPr>
          <p:cNvPr id="6" name="Rectangle: Rounded Corners 5">
            <a:extLst>
              <a:ext uri="{FF2B5EF4-FFF2-40B4-BE49-F238E27FC236}">
                <a16:creationId xmlns:a16="http://schemas.microsoft.com/office/drawing/2014/main" id="{D3D689AD-31BA-4003-9F0D-2A9A8FE6EE15}"/>
              </a:ext>
            </a:extLst>
          </p:cNvPr>
          <p:cNvSpPr/>
          <p:nvPr/>
        </p:nvSpPr>
        <p:spPr>
          <a:xfrm>
            <a:off x="524515" y="4279716"/>
            <a:ext cx="3531806" cy="616578"/>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E345DD-97DE-44F4-AFA2-25DBD6615847}"/>
              </a:ext>
            </a:extLst>
          </p:cNvPr>
          <p:cNvSpPr txBox="1"/>
          <p:nvPr/>
        </p:nvSpPr>
        <p:spPr>
          <a:xfrm>
            <a:off x="648586" y="1477926"/>
            <a:ext cx="1042522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Let you control which parts of your app update when, which prevents unnecessary computation that can slow down your app.</a:t>
            </a:r>
          </a:p>
          <a:p>
            <a:pPr marL="285750" indent="-285750">
              <a:buFont typeface="Arial" panose="020B0604020202020204" pitchFamily="34" charset="0"/>
              <a:buChar char="•"/>
            </a:pPr>
            <a:r>
              <a:rPr lang="en-US" dirty="0"/>
              <a:t>Input() functions are reactive values you create!</a:t>
            </a:r>
          </a:p>
          <a:p>
            <a:pPr marL="285750" indent="-285750">
              <a:buFont typeface="Arial" panose="020B0604020202020204" pitchFamily="34" charset="0"/>
              <a:buChar char="•"/>
            </a:pPr>
            <a:r>
              <a:rPr lang="en-US" dirty="0"/>
              <a:t>reactive() </a:t>
            </a:r>
            <a:r>
              <a:rPr lang="en-US" dirty="0">
                <a:sym typeface="Wingdings" panose="05000000000000000000" pitchFamily="2" charset="2"/>
              </a:rPr>
              <a:t> a wrapper that tells the server to wait until it receives input from the user before processing</a:t>
            </a:r>
            <a:endParaRPr lang="en-US" dirty="0"/>
          </a:p>
        </p:txBody>
      </p:sp>
      <p:sp>
        <p:nvSpPr>
          <p:cNvPr id="8" name="Rectangle: Rounded Corners 7">
            <a:extLst>
              <a:ext uri="{FF2B5EF4-FFF2-40B4-BE49-F238E27FC236}">
                <a16:creationId xmlns:a16="http://schemas.microsoft.com/office/drawing/2014/main" id="{B13E98E6-2259-4291-965E-CD1323C8A014}"/>
              </a:ext>
            </a:extLst>
          </p:cNvPr>
          <p:cNvSpPr/>
          <p:nvPr/>
        </p:nvSpPr>
        <p:spPr>
          <a:xfrm>
            <a:off x="8380203" y="4781163"/>
            <a:ext cx="1162517" cy="20019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8B04CF2-E4AC-41E8-A010-705EF1A6A9DC}"/>
              </a:ext>
            </a:extLst>
          </p:cNvPr>
          <p:cNvSpPr/>
          <p:nvPr/>
        </p:nvSpPr>
        <p:spPr>
          <a:xfrm>
            <a:off x="9627781" y="4781163"/>
            <a:ext cx="861238" cy="20019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AB8526D-B7AA-4405-B909-77C86E810726}"/>
              </a:ext>
            </a:extLst>
          </p:cNvPr>
          <p:cNvSpPr/>
          <p:nvPr/>
        </p:nvSpPr>
        <p:spPr>
          <a:xfrm>
            <a:off x="11142945" y="4781163"/>
            <a:ext cx="833546" cy="20019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6F3371A-3AED-4A9F-B5D9-AB1794F9D4FE}"/>
              </a:ext>
            </a:extLst>
          </p:cNvPr>
          <p:cNvSpPr/>
          <p:nvPr/>
        </p:nvSpPr>
        <p:spPr>
          <a:xfrm>
            <a:off x="6602794" y="4179620"/>
            <a:ext cx="1162517" cy="20019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1256759-CD19-480C-8196-167EBFDAF9DB}"/>
              </a:ext>
            </a:extLst>
          </p:cNvPr>
          <p:cNvSpPr/>
          <p:nvPr/>
        </p:nvSpPr>
        <p:spPr>
          <a:xfrm>
            <a:off x="7122247" y="4943776"/>
            <a:ext cx="985079" cy="20019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F99BAEF-407E-47DB-A12C-D2C8416438AF}"/>
              </a:ext>
            </a:extLst>
          </p:cNvPr>
          <p:cNvSpPr/>
          <p:nvPr/>
        </p:nvSpPr>
        <p:spPr>
          <a:xfrm>
            <a:off x="7199859" y="4029865"/>
            <a:ext cx="907467" cy="149755"/>
          </a:xfrm>
          <a:prstGeom prst="round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FC8F4FE-0A7C-41F0-9D98-37616014143B}"/>
              </a:ext>
            </a:extLst>
          </p:cNvPr>
          <p:cNvSpPr/>
          <p:nvPr/>
        </p:nvSpPr>
        <p:spPr>
          <a:xfrm>
            <a:off x="6857844" y="4668707"/>
            <a:ext cx="907467" cy="149755"/>
          </a:xfrm>
          <a:prstGeom prst="round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4D5AD44-9D9C-4224-AFC3-4FDBD41A099E}"/>
              </a:ext>
            </a:extLst>
          </p:cNvPr>
          <p:cNvSpPr/>
          <p:nvPr/>
        </p:nvSpPr>
        <p:spPr>
          <a:xfrm>
            <a:off x="8746589" y="5753561"/>
            <a:ext cx="775783" cy="137487"/>
          </a:xfrm>
          <a:prstGeom prst="round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645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109F46-EBA6-4C1B-83BC-AB5A679BA949}"/>
              </a:ext>
            </a:extLst>
          </p:cNvPr>
          <p:cNvSpPr>
            <a:spLocks noGrp="1"/>
          </p:cNvSpPr>
          <p:nvPr>
            <p:ph type="title"/>
          </p:nvPr>
        </p:nvSpPr>
        <p:spPr/>
        <p:txBody>
          <a:bodyPr/>
          <a:lstStyle/>
          <a:p>
            <a:r>
              <a:rPr lang="en-US" dirty="0"/>
              <a:t>Exercise</a:t>
            </a:r>
          </a:p>
        </p:txBody>
      </p:sp>
      <p:sp>
        <p:nvSpPr>
          <p:cNvPr id="8" name="Content Placeholder 7">
            <a:extLst>
              <a:ext uri="{FF2B5EF4-FFF2-40B4-BE49-F238E27FC236}">
                <a16:creationId xmlns:a16="http://schemas.microsoft.com/office/drawing/2014/main" id="{DCF66F78-C4BE-4682-8184-A1483791695A}"/>
              </a:ext>
            </a:extLst>
          </p:cNvPr>
          <p:cNvSpPr>
            <a:spLocks noGrp="1"/>
          </p:cNvSpPr>
          <p:nvPr>
            <p:ph idx="1"/>
          </p:nvPr>
        </p:nvSpPr>
        <p:spPr/>
        <p:txBody>
          <a:bodyPr/>
          <a:lstStyle/>
          <a:p>
            <a:r>
              <a:rPr lang="en-US" dirty="0"/>
              <a:t>Let's make our analysis data reactive!</a:t>
            </a:r>
          </a:p>
          <a:p>
            <a:endParaRPr lang="en-US" dirty="0"/>
          </a:p>
        </p:txBody>
      </p:sp>
      <p:pic>
        <p:nvPicPr>
          <p:cNvPr id="2" name="Picture 1">
            <a:extLst>
              <a:ext uri="{FF2B5EF4-FFF2-40B4-BE49-F238E27FC236}">
                <a16:creationId xmlns:a16="http://schemas.microsoft.com/office/drawing/2014/main" id="{1DA8F5DA-B002-4F36-8C3C-90FC85A588A5}"/>
              </a:ext>
            </a:extLst>
          </p:cNvPr>
          <p:cNvPicPr>
            <a:picLocks noChangeAspect="1"/>
          </p:cNvPicPr>
          <p:nvPr/>
        </p:nvPicPr>
        <p:blipFill>
          <a:blip r:embed="rId3"/>
          <a:stretch>
            <a:fillRect/>
          </a:stretch>
        </p:blipFill>
        <p:spPr>
          <a:xfrm>
            <a:off x="1990064" y="2733500"/>
            <a:ext cx="7091157" cy="3061244"/>
          </a:xfrm>
          <a:prstGeom prst="rect">
            <a:avLst/>
          </a:prstGeom>
        </p:spPr>
      </p:pic>
    </p:spTree>
    <p:extLst>
      <p:ext uri="{BB962C8B-B14F-4D97-AF65-F5344CB8AC3E}">
        <p14:creationId xmlns:p14="http://schemas.microsoft.com/office/powerpoint/2010/main" val="3843354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2ECF-EF86-4B91-8004-4BF8A546E874}"/>
              </a:ext>
            </a:extLst>
          </p:cNvPr>
          <p:cNvSpPr>
            <a:spLocks noGrp="1"/>
          </p:cNvSpPr>
          <p:nvPr>
            <p:ph type="title"/>
          </p:nvPr>
        </p:nvSpPr>
        <p:spPr/>
        <p:txBody>
          <a:bodyPr/>
          <a:lstStyle/>
          <a:p>
            <a:r>
              <a:rPr lang="en-US" dirty="0" err="1"/>
              <a:t>observeEvent</a:t>
            </a:r>
            <a:r>
              <a:rPr lang="en-US" dirty="0"/>
              <a:t>() vs </a:t>
            </a:r>
            <a:r>
              <a:rPr lang="en-US" dirty="0" err="1"/>
              <a:t>eventReactive</a:t>
            </a:r>
            <a:r>
              <a:rPr lang="en-US" dirty="0"/>
              <a:t>()</a:t>
            </a:r>
          </a:p>
        </p:txBody>
      </p:sp>
      <p:sp>
        <p:nvSpPr>
          <p:cNvPr id="4" name="Text Placeholder 3">
            <a:extLst>
              <a:ext uri="{FF2B5EF4-FFF2-40B4-BE49-F238E27FC236}">
                <a16:creationId xmlns:a16="http://schemas.microsoft.com/office/drawing/2014/main" id="{45EA0646-32BA-476E-ACA2-520E6B8C1B8B}"/>
              </a:ext>
            </a:extLst>
          </p:cNvPr>
          <p:cNvSpPr>
            <a:spLocks noGrp="1"/>
          </p:cNvSpPr>
          <p:nvPr>
            <p:ph type="body" idx="1"/>
          </p:nvPr>
        </p:nvSpPr>
        <p:spPr/>
        <p:txBody>
          <a:bodyPr>
            <a:noAutofit/>
          </a:bodyPr>
          <a:lstStyle/>
          <a:p>
            <a:r>
              <a:rPr lang="en-US" sz="1800" dirty="0" err="1"/>
              <a:t>observeEvent</a:t>
            </a:r>
            <a:r>
              <a:rPr lang="en-US" sz="1800" dirty="0"/>
              <a:t>(</a:t>
            </a:r>
            <a:r>
              <a:rPr lang="en-US" sz="1800" dirty="0" err="1"/>
              <a:t>eventExpr</a:t>
            </a:r>
            <a:r>
              <a:rPr lang="en-US" sz="1800" dirty="0"/>
              <a:t>, ….) </a:t>
            </a:r>
            <a:r>
              <a:rPr lang="en-US" sz="1800" dirty="0">
                <a:sym typeface="Wingdings" panose="05000000000000000000" pitchFamily="2" charset="2"/>
              </a:rPr>
              <a:t> triggered once based on </a:t>
            </a:r>
            <a:r>
              <a:rPr lang="en-US" sz="1800" dirty="0" err="1">
                <a:sym typeface="Wingdings" panose="05000000000000000000" pitchFamily="2" charset="2"/>
              </a:rPr>
              <a:t>eventExpr</a:t>
            </a:r>
            <a:r>
              <a:rPr lang="en-US" sz="1800" dirty="0">
                <a:sym typeface="Wingdings" panose="05000000000000000000" pitchFamily="2" charset="2"/>
              </a:rPr>
              <a:t>  </a:t>
            </a:r>
            <a:r>
              <a:rPr lang="en-US" sz="1800" i="1" dirty="0">
                <a:sym typeface="Wingdings" panose="05000000000000000000" pitchFamily="2" charset="2"/>
              </a:rPr>
              <a:t>perform</a:t>
            </a:r>
            <a:r>
              <a:rPr lang="en-US" sz="1800" dirty="0">
                <a:sym typeface="Wingdings" panose="05000000000000000000" pitchFamily="2" charset="2"/>
              </a:rPr>
              <a:t> an action in response to an event</a:t>
            </a:r>
            <a:endParaRPr lang="en-US" sz="1800" dirty="0"/>
          </a:p>
        </p:txBody>
      </p:sp>
      <p:sp>
        <p:nvSpPr>
          <p:cNvPr id="5" name="Text Placeholder 4">
            <a:extLst>
              <a:ext uri="{FF2B5EF4-FFF2-40B4-BE49-F238E27FC236}">
                <a16:creationId xmlns:a16="http://schemas.microsoft.com/office/drawing/2014/main" id="{37663A2D-7C5D-4A33-A6A6-3E64AFD77BB1}"/>
              </a:ext>
            </a:extLst>
          </p:cNvPr>
          <p:cNvSpPr>
            <a:spLocks noGrp="1"/>
          </p:cNvSpPr>
          <p:nvPr>
            <p:ph type="body" sz="quarter" idx="3"/>
          </p:nvPr>
        </p:nvSpPr>
        <p:spPr>
          <a:xfrm>
            <a:off x="6172200" y="1351966"/>
            <a:ext cx="5183188" cy="1153109"/>
          </a:xfrm>
        </p:spPr>
        <p:txBody>
          <a:bodyPr>
            <a:normAutofit fontScale="70000" lnSpcReduction="20000"/>
          </a:bodyPr>
          <a:lstStyle/>
          <a:p>
            <a:r>
              <a:rPr lang="en-US" sz="2600" dirty="0" err="1"/>
              <a:t>eventReactive</a:t>
            </a:r>
            <a:r>
              <a:rPr lang="en-US" sz="2600" dirty="0"/>
              <a:t>(</a:t>
            </a:r>
            <a:r>
              <a:rPr lang="en-US" sz="2600" dirty="0" err="1"/>
              <a:t>eventExpr</a:t>
            </a:r>
            <a:r>
              <a:rPr lang="en-US" sz="2600" dirty="0"/>
              <a:t>, ….) </a:t>
            </a:r>
            <a:r>
              <a:rPr lang="en-US" sz="2600" dirty="0">
                <a:sym typeface="Wingdings" panose="05000000000000000000" pitchFamily="2" charset="2"/>
              </a:rPr>
              <a:t> creates a reactive value that changes (can be updated) based on </a:t>
            </a:r>
            <a:r>
              <a:rPr lang="en-US" sz="2600" dirty="0" err="1">
                <a:sym typeface="Wingdings" panose="05000000000000000000" pitchFamily="2" charset="2"/>
              </a:rPr>
              <a:t>eventExpr</a:t>
            </a:r>
            <a:r>
              <a:rPr lang="en-US" sz="2600" dirty="0">
                <a:sym typeface="Wingdings" panose="05000000000000000000" pitchFamily="2" charset="2"/>
              </a:rPr>
              <a:t>  use to create a calculated value that only updates in response to an event</a:t>
            </a:r>
            <a:endParaRPr lang="en-US" sz="2600" dirty="0"/>
          </a:p>
        </p:txBody>
      </p:sp>
      <p:sp>
        <p:nvSpPr>
          <p:cNvPr id="6" name="Content Placeholder 5">
            <a:extLst>
              <a:ext uri="{FF2B5EF4-FFF2-40B4-BE49-F238E27FC236}">
                <a16:creationId xmlns:a16="http://schemas.microsoft.com/office/drawing/2014/main" id="{36D11E16-5309-4CF3-B155-9B24B93D169F}"/>
              </a:ext>
            </a:extLst>
          </p:cNvPr>
          <p:cNvSpPr>
            <a:spLocks noGrp="1"/>
          </p:cNvSpPr>
          <p:nvPr>
            <p:ph sz="quarter" idx="4"/>
          </p:nvPr>
        </p:nvSpPr>
        <p:spPr>
          <a:xfrm>
            <a:off x="6172200" y="2505074"/>
            <a:ext cx="5183188" cy="4333875"/>
          </a:xfrm>
        </p:spPr>
        <p:txBody>
          <a:bodyPr>
            <a:normAutofit fontScale="25000" lnSpcReduction="20000"/>
          </a:bodyPr>
          <a:lstStyle/>
          <a:p>
            <a:pPr marL="0" indent="0">
              <a:lnSpc>
                <a:spcPct val="120000"/>
              </a:lnSpc>
              <a:spcBef>
                <a:spcPts val="600"/>
              </a:spcBef>
              <a:buNone/>
            </a:pPr>
            <a:r>
              <a:rPr lang="en-US" dirty="0" err="1"/>
              <a:t>shinyApp</a:t>
            </a:r>
            <a:r>
              <a:rPr lang="en-US" dirty="0"/>
              <a:t>(</a:t>
            </a:r>
          </a:p>
          <a:p>
            <a:pPr marL="0" indent="0">
              <a:lnSpc>
                <a:spcPct val="120000"/>
              </a:lnSpc>
              <a:spcBef>
                <a:spcPts val="600"/>
              </a:spcBef>
              <a:buNone/>
            </a:pPr>
            <a:r>
              <a:rPr lang="en-US" dirty="0"/>
              <a:t>  </a:t>
            </a:r>
            <a:r>
              <a:rPr lang="en-US" dirty="0" err="1"/>
              <a:t>ui</a:t>
            </a:r>
            <a:r>
              <a:rPr lang="en-US" dirty="0"/>
              <a:t> = </a:t>
            </a:r>
            <a:r>
              <a:rPr lang="en-US" dirty="0" err="1"/>
              <a:t>fluidPage</a:t>
            </a:r>
            <a:r>
              <a:rPr lang="en-US" dirty="0"/>
              <a:t>(</a:t>
            </a:r>
          </a:p>
          <a:p>
            <a:pPr marL="0" indent="0">
              <a:lnSpc>
                <a:spcPct val="120000"/>
              </a:lnSpc>
              <a:spcBef>
                <a:spcPts val="600"/>
              </a:spcBef>
              <a:buNone/>
            </a:pPr>
            <a:r>
              <a:rPr lang="en-US" dirty="0"/>
              <a:t>    column(4,</a:t>
            </a:r>
          </a:p>
          <a:p>
            <a:pPr marL="0" indent="0">
              <a:lnSpc>
                <a:spcPct val="120000"/>
              </a:lnSpc>
              <a:spcBef>
                <a:spcPts val="600"/>
              </a:spcBef>
              <a:buNone/>
            </a:pPr>
            <a:r>
              <a:rPr lang="en-US" dirty="0"/>
              <a:t>           </a:t>
            </a:r>
            <a:r>
              <a:rPr lang="en-US" dirty="0" err="1"/>
              <a:t>numericInput</a:t>
            </a:r>
            <a:r>
              <a:rPr lang="en-US" dirty="0"/>
              <a:t>("x", "Value", 5),</a:t>
            </a:r>
          </a:p>
          <a:p>
            <a:pPr marL="0" indent="0">
              <a:lnSpc>
                <a:spcPct val="120000"/>
              </a:lnSpc>
              <a:spcBef>
                <a:spcPts val="600"/>
              </a:spcBef>
              <a:buNone/>
            </a:pPr>
            <a:r>
              <a:rPr lang="en-US" dirty="0"/>
              <a:t>           </a:t>
            </a:r>
            <a:r>
              <a:rPr lang="en-US" dirty="0" err="1"/>
              <a:t>br</a:t>
            </a:r>
            <a:r>
              <a:rPr lang="en-US" dirty="0"/>
              <a:t>(),</a:t>
            </a:r>
          </a:p>
          <a:p>
            <a:pPr marL="0" indent="0">
              <a:lnSpc>
                <a:spcPct val="120000"/>
              </a:lnSpc>
              <a:spcBef>
                <a:spcPts val="600"/>
              </a:spcBef>
              <a:buNone/>
            </a:pPr>
            <a:r>
              <a:rPr lang="en-US" dirty="0"/>
              <a:t>           </a:t>
            </a:r>
            <a:r>
              <a:rPr lang="en-US" dirty="0" err="1"/>
              <a:t>actionButton</a:t>
            </a:r>
            <a:r>
              <a:rPr lang="en-US" dirty="0"/>
              <a:t>("button", "Show")</a:t>
            </a:r>
          </a:p>
          <a:p>
            <a:pPr marL="0" indent="0">
              <a:lnSpc>
                <a:spcPct val="120000"/>
              </a:lnSpc>
              <a:spcBef>
                <a:spcPts val="600"/>
              </a:spcBef>
              <a:buNone/>
            </a:pPr>
            <a:r>
              <a:rPr lang="en-US" dirty="0"/>
              <a:t>    ),</a:t>
            </a:r>
          </a:p>
          <a:p>
            <a:pPr marL="0" indent="0">
              <a:lnSpc>
                <a:spcPct val="120000"/>
              </a:lnSpc>
              <a:spcBef>
                <a:spcPts val="600"/>
              </a:spcBef>
              <a:buNone/>
            </a:pPr>
            <a:r>
              <a:rPr lang="en-US" dirty="0"/>
              <a:t>    column(8, </a:t>
            </a:r>
            <a:r>
              <a:rPr lang="en-US" dirty="0" err="1"/>
              <a:t>tableOutput</a:t>
            </a:r>
            <a:r>
              <a:rPr lang="en-US" dirty="0"/>
              <a:t>("table"))</a:t>
            </a:r>
          </a:p>
          <a:p>
            <a:pPr marL="0" indent="0">
              <a:lnSpc>
                <a:spcPct val="120000"/>
              </a:lnSpc>
              <a:spcBef>
                <a:spcPts val="600"/>
              </a:spcBef>
              <a:buNone/>
            </a:pPr>
            <a:r>
              <a:rPr lang="en-US" dirty="0"/>
              <a:t>  ),</a:t>
            </a:r>
          </a:p>
          <a:p>
            <a:pPr marL="0" indent="0">
              <a:lnSpc>
                <a:spcPct val="120000"/>
              </a:lnSpc>
              <a:spcBef>
                <a:spcPts val="600"/>
              </a:spcBef>
              <a:buNone/>
            </a:pPr>
            <a:r>
              <a:rPr lang="en-US" dirty="0"/>
              <a:t>  server = function(input, output) {</a:t>
            </a:r>
          </a:p>
          <a:p>
            <a:pPr marL="0" indent="0">
              <a:lnSpc>
                <a:spcPct val="120000"/>
              </a:lnSpc>
              <a:spcBef>
                <a:spcPts val="600"/>
              </a:spcBef>
              <a:buNone/>
            </a:pPr>
            <a:r>
              <a:rPr lang="en-US" dirty="0"/>
              <a:t>    # Take an action every time button is pressed; # here, we just print a message to the console</a:t>
            </a:r>
          </a:p>
          <a:p>
            <a:pPr marL="0" indent="0">
              <a:lnSpc>
                <a:spcPct val="120000"/>
              </a:lnSpc>
              <a:spcBef>
                <a:spcPts val="600"/>
              </a:spcBef>
              <a:buNone/>
            </a:pPr>
            <a:r>
              <a:rPr lang="en-US" dirty="0"/>
              <a:t>    </a:t>
            </a:r>
            <a:r>
              <a:rPr lang="en-US" dirty="0" err="1"/>
              <a:t>observeEvent</a:t>
            </a:r>
            <a:r>
              <a:rPr lang="en-US" dirty="0"/>
              <a:t>(</a:t>
            </a:r>
            <a:r>
              <a:rPr lang="en-US" dirty="0" err="1"/>
              <a:t>input$button</a:t>
            </a:r>
            <a:r>
              <a:rPr lang="en-US" dirty="0"/>
              <a:t>, {</a:t>
            </a:r>
          </a:p>
          <a:p>
            <a:pPr marL="0" indent="0">
              <a:lnSpc>
                <a:spcPct val="120000"/>
              </a:lnSpc>
              <a:spcBef>
                <a:spcPts val="600"/>
              </a:spcBef>
              <a:buNone/>
            </a:pPr>
            <a:r>
              <a:rPr lang="en-US" dirty="0"/>
              <a:t>      cat("Showing", </a:t>
            </a:r>
            <a:r>
              <a:rPr lang="en-US" dirty="0" err="1"/>
              <a:t>input$x</a:t>
            </a:r>
            <a:r>
              <a:rPr lang="en-US" dirty="0"/>
              <a:t>, "rows\n")</a:t>
            </a:r>
          </a:p>
          <a:p>
            <a:pPr marL="0" indent="0">
              <a:lnSpc>
                <a:spcPct val="120000"/>
              </a:lnSpc>
              <a:spcBef>
                <a:spcPts val="600"/>
              </a:spcBef>
              <a:buNone/>
            </a:pPr>
            <a:r>
              <a:rPr lang="en-US" dirty="0"/>
              <a:t>    })</a:t>
            </a:r>
          </a:p>
          <a:p>
            <a:pPr marL="0" indent="0">
              <a:lnSpc>
                <a:spcPct val="120000"/>
              </a:lnSpc>
              <a:spcBef>
                <a:spcPts val="600"/>
              </a:spcBef>
              <a:buNone/>
            </a:pPr>
            <a:r>
              <a:rPr lang="en-US" dirty="0"/>
              <a:t>    # Take a reactive dependency on </a:t>
            </a:r>
            <a:r>
              <a:rPr lang="en-US" dirty="0" err="1"/>
              <a:t>input$button</a:t>
            </a:r>
            <a:r>
              <a:rPr lang="en-US" dirty="0"/>
              <a:t>, but</a:t>
            </a:r>
          </a:p>
          <a:p>
            <a:pPr marL="0" indent="0">
              <a:lnSpc>
                <a:spcPct val="120000"/>
              </a:lnSpc>
              <a:spcBef>
                <a:spcPts val="600"/>
              </a:spcBef>
              <a:buNone/>
            </a:pPr>
            <a:r>
              <a:rPr lang="en-US" dirty="0"/>
              <a:t>    # not on any of the stuff inside the function</a:t>
            </a:r>
          </a:p>
          <a:p>
            <a:pPr marL="0" indent="0">
              <a:lnSpc>
                <a:spcPct val="120000"/>
              </a:lnSpc>
              <a:spcBef>
                <a:spcPts val="600"/>
              </a:spcBef>
              <a:buNone/>
            </a:pPr>
            <a:r>
              <a:rPr lang="en-US" dirty="0"/>
              <a:t>    df &lt;- </a:t>
            </a:r>
            <a:r>
              <a:rPr lang="en-US" dirty="0" err="1"/>
              <a:t>eventReactive</a:t>
            </a:r>
            <a:r>
              <a:rPr lang="en-US" dirty="0"/>
              <a:t>(</a:t>
            </a:r>
            <a:r>
              <a:rPr lang="en-US" dirty="0" err="1"/>
              <a:t>input$button</a:t>
            </a:r>
            <a:r>
              <a:rPr lang="en-US" dirty="0"/>
              <a:t>, {</a:t>
            </a:r>
          </a:p>
          <a:p>
            <a:pPr marL="0" indent="0">
              <a:lnSpc>
                <a:spcPct val="120000"/>
              </a:lnSpc>
              <a:spcBef>
                <a:spcPts val="600"/>
              </a:spcBef>
              <a:buNone/>
            </a:pPr>
            <a:r>
              <a:rPr lang="en-US" dirty="0"/>
              <a:t>      head(cars, </a:t>
            </a:r>
            <a:r>
              <a:rPr lang="en-US" dirty="0" err="1"/>
              <a:t>input$x</a:t>
            </a:r>
            <a:r>
              <a:rPr lang="en-US" dirty="0"/>
              <a:t>)</a:t>
            </a:r>
          </a:p>
          <a:p>
            <a:pPr marL="0" indent="0">
              <a:lnSpc>
                <a:spcPct val="120000"/>
              </a:lnSpc>
              <a:spcBef>
                <a:spcPts val="600"/>
              </a:spcBef>
              <a:buNone/>
            </a:pPr>
            <a:r>
              <a:rPr lang="en-US" dirty="0"/>
              <a:t>    })</a:t>
            </a:r>
          </a:p>
          <a:p>
            <a:pPr marL="0" indent="0">
              <a:lnSpc>
                <a:spcPct val="120000"/>
              </a:lnSpc>
              <a:spcBef>
                <a:spcPts val="600"/>
              </a:spcBef>
              <a:buNone/>
            </a:pPr>
            <a:r>
              <a:rPr lang="en-US" dirty="0"/>
              <a:t>    </a:t>
            </a:r>
            <a:r>
              <a:rPr lang="en-US" dirty="0" err="1"/>
              <a:t>output$table</a:t>
            </a:r>
            <a:r>
              <a:rPr lang="en-US" dirty="0"/>
              <a:t> &lt;- </a:t>
            </a:r>
            <a:r>
              <a:rPr lang="en-US" dirty="0" err="1"/>
              <a:t>renderTable</a:t>
            </a:r>
            <a:r>
              <a:rPr lang="en-US" dirty="0"/>
              <a:t>({</a:t>
            </a:r>
          </a:p>
          <a:p>
            <a:pPr marL="0" indent="0">
              <a:lnSpc>
                <a:spcPct val="120000"/>
              </a:lnSpc>
              <a:spcBef>
                <a:spcPts val="600"/>
              </a:spcBef>
              <a:buNone/>
            </a:pPr>
            <a:r>
              <a:rPr lang="en-US" dirty="0"/>
              <a:t>      df()</a:t>
            </a:r>
          </a:p>
          <a:p>
            <a:pPr marL="0" indent="0">
              <a:lnSpc>
                <a:spcPct val="120000"/>
              </a:lnSpc>
              <a:spcBef>
                <a:spcPts val="600"/>
              </a:spcBef>
              <a:buNone/>
            </a:pPr>
            <a:r>
              <a:rPr lang="en-US" dirty="0"/>
              <a:t>    })</a:t>
            </a:r>
          </a:p>
          <a:p>
            <a:pPr marL="0" indent="0">
              <a:lnSpc>
                <a:spcPct val="120000"/>
              </a:lnSpc>
              <a:spcBef>
                <a:spcPts val="600"/>
              </a:spcBef>
              <a:buNone/>
            </a:pPr>
            <a:r>
              <a:rPr lang="en-US" dirty="0"/>
              <a:t>  }</a:t>
            </a:r>
          </a:p>
          <a:p>
            <a:pPr marL="0" indent="0">
              <a:lnSpc>
                <a:spcPct val="120000"/>
              </a:lnSpc>
              <a:spcBef>
                <a:spcPts val="600"/>
              </a:spcBef>
              <a:buNone/>
            </a:pPr>
            <a:r>
              <a:rPr lang="en-US" dirty="0"/>
              <a:t>)</a:t>
            </a:r>
          </a:p>
        </p:txBody>
      </p:sp>
      <p:sp>
        <p:nvSpPr>
          <p:cNvPr id="7" name="TextBox 6">
            <a:extLst>
              <a:ext uri="{FF2B5EF4-FFF2-40B4-BE49-F238E27FC236}">
                <a16:creationId xmlns:a16="http://schemas.microsoft.com/office/drawing/2014/main" id="{C40346DE-62E2-4B4E-9695-A5899931F2B4}"/>
              </a:ext>
            </a:extLst>
          </p:cNvPr>
          <p:cNvSpPr txBox="1"/>
          <p:nvPr/>
        </p:nvSpPr>
        <p:spPr>
          <a:xfrm>
            <a:off x="938213" y="2552700"/>
            <a:ext cx="5081588" cy="3693319"/>
          </a:xfrm>
          <a:prstGeom prst="rect">
            <a:avLst/>
          </a:prstGeom>
          <a:noFill/>
        </p:spPr>
        <p:txBody>
          <a:bodyPr wrap="square" rtlCol="0">
            <a:spAutoFit/>
          </a:bodyPr>
          <a:lstStyle/>
          <a:p>
            <a:r>
              <a:rPr lang="en-US" dirty="0"/>
              <a:t>library(shiny)</a:t>
            </a:r>
          </a:p>
          <a:p>
            <a:endParaRPr lang="en-US" dirty="0"/>
          </a:p>
          <a:p>
            <a:r>
              <a:rPr lang="en-US" dirty="0" err="1"/>
              <a:t>shinyApp</a:t>
            </a:r>
            <a:r>
              <a:rPr lang="en-US" dirty="0"/>
              <a:t>(</a:t>
            </a:r>
          </a:p>
          <a:p>
            <a:r>
              <a:rPr lang="en-US" dirty="0"/>
              <a:t>  </a:t>
            </a:r>
            <a:r>
              <a:rPr lang="en-US" dirty="0" err="1"/>
              <a:t>ui</a:t>
            </a:r>
            <a:r>
              <a:rPr lang="en-US" dirty="0"/>
              <a:t> = </a:t>
            </a:r>
            <a:r>
              <a:rPr lang="en-US" dirty="0" err="1"/>
              <a:t>basicPage</a:t>
            </a:r>
            <a:r>
              <a:rPr lang="en-US" dirty="0"/>
              <a:t>( </a:t>
            </a:r>
            <a:r>
              <a:rPr lang="en-US" dirty="0" err="1"/>
              <a:t>actionButton</a:t>
            </a:r>
            <a:r>
              <a:rPr lang="en-US" dirty="0"/>
              <a:t>("go", "Go")),</a:t>
            </a:r>
          </a:p>
          <a:p>
            <a:r>
              <a:rPr lang="en-US" dirty="0"/>
              <a:t>  server = function(input, output, session) {</a:t>
            </a:r>
          </a:p>
          <a:p>
            <a:r>
              <a:rPr lang="en-US" dirty="0"/>
              <a:t>    </a:t>
            </a:r>
            <a:r>
              <a:rPr lang="en-US" dirty="0" err="1"/>
              <a:t>observeEvent</a:t>
            </a:r>
            <a:r>
              <a:rPr lang="en-US" dirty="0"/>
              <a:t>(</a:t>
            </a:r>
            <a:r>
              <a:rPr lang="en-US" dirty="0" err="1"/>
              <a:t>input$go</a:t>
            </a:r>
            <a:r>
              <a:rPr lang="en-US" dirty="0"/>
              <a:t>, {</a:t>
            </a:r>
          </a:p>
          <a:p>
            <a:r>
              <a:rPr lang="en-US" dirty="0"/>
              <a:t>      print(paste("This will only be printed once; all",</a:t>
            </a:r>
          </a:p>
          <a:p>
            <a:r>
              <a:rPr lang="en-US" dirty="0"/>
              <a:t>                  "subsequent button clicks won't do 	anything"))</a:t>
            </a:r>
          </a:p>
          <a:p>
            <a:r>
              <a:rPr lang="en-US" dirty="0"/>
              <a:t>    }, once = TRUE)</a:t>
            </a:r>
          </a:p>
          <a:p>
            <a:r>
              <a:rPr lang="en-US" dirty="0"/>
              <a:t>  }</a:t>
            </a:r>
          </a:p>
          <a:p>
            <a:r>
              <a:rPr lang="en-US" dirty="0"/>
              <a:t>)</a:t>
            </a:r>
          </a:p>
          <a:p>
            <a:endParaRPr lang="en-US" dirty="0"/>
          </a:p>
        </p:txBody>
      </p:sp>
    </p:spTree>
    <p:extLst>
      <p:ext uri="{BB962C8B-B14F-4D97-AF65-F5344CB8AC3E}">
        <p14:creationId xmlns:p14="http://schemas.microsoft.com/office/powerpoint/2010/main" val="3374693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499F6AC-BA14-4FC4-A8CE-F365F9AEBBA6}"/>
              </a:ext>
            </a:extLst>
          </p:cNvPr>
          <p:cNvSpPr>
            <a:spLocks noGrp="1"/>
          </p:cNvSpPr>
          <p:nvPr>
            <p:ph type="title"/>
          </p:nvPr>
        </p:nvSpPr>
        <p:spPr/>
        <p:txBody>
          <a:bodyPr/>
          <a:lstStyle/>
          <a:p>
            <a:r>
              <a:rPr lang="en-US" dirty="0"/>
              <a:t>exercise</a:t>
            </a:r>
          </a:p>
        </p:txBody>
      </p:sp>
      <p:sp>
        <p:nvSpPr>
          <p:cNvPr id="8" name="Content Placeholder 7">
            <a:extLst>
              <a:ext uri="{FF2B5EF4-FFF2-40B4-BE49-F238E27FC236}">
                <a16:creationId xmlns:a16="http://schemas.microsoft.com/office/drawing/2014/main" id="{0098408A-18E0-4021-8BD8-5E1B1E1C173C}"/>
              </a:ext>
            </a:extLst>
          </p:cNvPr>
          <p:cNvSpPr>
            <a:spLocks noGrp="1"/>
          </p:cNvSpPr>
          <p:nvPr>
            <p:ph idx="1"/>
          </p:nvPr>
        </p:nvSpPr>
        <p:spPr/>
        <p:txBody>
          <a:bodyPr/>
          <a:lstStyle/>
          <a:p>
            <a:r>
              <a:rPr lang="en-US" dirty="0"/>
              <a:t>I will show you how to:</a:t>
            </a:r>
          </a:p>
          <a:p>
            <a:pPr lvl="1"/>
            <a:r>
              <a:rPr lang="en-US" dirty="0"/>
              <a:t>Add an observe event to display the cars represented in the graph</a:t>
            </a:r>
          </a:p>
          <a:p>
            <a:r>
              <a:rPr lang="en-US" dirty="0"/>
              <a:t>You will:</a:t>
            </a:r>
          </a:p>
          <a:p>
            <a:pPr lvl="1"/>
            <a:r>
              <a:rPr lang="en-US" dirty="0"/>
              <a:t>Do this in your baby app with me!</a:t>
            </a:r>
          </a:p>
        </p:txBody>
      </p:sp>
      <p:pic>
        <p:nvPicPr>
          <p:cNvPr id="2" name="Picture 1">
            <a:extLst>
              <a:ext uri="{FF2B5EF4-FFF2-40B4-BE49-F238E27FC236}">
                <a16:creationId xmlns:a16="http://schemas.microsoft.com/office/drawing/2014/main" id="{115A03D9-BA13-44B0-839A-F01A38BF8DE0}"/>
              </a:ext>
            </a:extLst>
          </p:cNvPr>
          <p:cNvPicPr>
            <a:picLocks noChangeAspect="1"/>
          </p:cNvPicPr>
          <p:nvPr/>
        </p:nvPicPr>
        <p:blipFill>
          <a:blip r:embed="rId2"/>
          <a:stretch>
            <a:fillRect/>
          </a:stretch>
        </p:blipFill>
        <p:spPr>
          <a:xfrm>
            <a:off x="1245404" y="3609091"/>
            <a:ext cx="9410191" cy="3215202"/>
          </a:xfrm>
          <a:prstGeom prst="rect">
            <a:avLst/>
          </a:prstGeom>
        </p:spPr>
      </p:pic>
    </p:spTree>
    <p:extLst>
      <p:ext uri="{BB962C8B-B14F-4D97-AF65-F5344CB8AC3E}">
        <p14:creationId xmlns:p14="http://schemas.microsoft.com/office/powerpoint/2010/main" val="2610515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E71D-D813-46D6-86CD-C65867F18138}"/>
              </a:ext>
            </a:extLst>
          </p:cNvPr>
          <p:cNvSpPr>
            <a:spLocks noGrp="1"/>
          </p:cNvSpPr>
          <p:nvPr>
            <p:ph type="title"/>
          </p:nvPr>
        </p:nvSpPr>
        <p:spPr/>
        <p:txBody>
          <a:bodyPr/>
          <a:lstStyle/>
          <a:p>
            <a:r>
              <a:rPr lang="en-US" dirty="0"/>
              <a:t>Flex it – A Tale of Two Dashboards</a:t>
            </a:r>
          </a:p>
        </p:txBody>
      </p:sp>
      <p:sp>
        <p:nvSpPr>
          <p:cNvPr id="4" name="Text Placeholder 3">
            <a:extLst>
              <a:ext uri="{FF2B5EF4-FFF2-40B4-BE49-F238E27FC236}">
                <a16:creationId xmlns:a16="http://schemas.microsoft.com/office/drawing/2014/main" id="{C3FC4ABE-B03B-41F9-86E2-8C77E0E75ACA}"/>
              </a:ext>
            </a:extLst>
          </p:cNvPr>
          <p:cNvSpPr>
            <a:spLocks noGrp="1"/>
          </p:cNvSpPr>
          <p:nvPr>
            <p:ph type="body" idx="1"/>
          </p:nvPr>
        </p:nvSpPr>
        <p:spPr>
          <a:xfrm>
            <a:off x="839788" y="2261651"/>
            <a:ext cx="5157787" cy="823912"/>
          </a:xfrm>
          <a:ln>
            <a:solidFill>
              <a:schemeClr val="accent2"/>
            </a:solidFill>
          </a:ln>
        </p:spPr>
        <p:txBody>
          <a:bodyPr>
            <a:normAutofit lnSpcReduction="10000"/>
          </a:bodyPr>
          <a:lstStyle/>
          <a:p>
            <a:r>
              <a:rPr lang="en-US" dirty="0"/>
              <a:t>Shiny Dashboard</a:t>
            </a:r>
          </a:p>
          <a:p>
            <a:r>
              <a:rPr lang="en-US" dirty="0" err="1"/>
              <a:t>Install.packages</a:t>
            </a:r>
            <a:r>
              <a:rPr lang="en-US" dirty="0"/>
              <a:t>(“</a:t>
            </a:r>
            <a:r>
              <a:rPr lang="en-US" dirty="0" err="1"/>
              <a:t>shinydashboard</a:t>
            </a:r>
            <a:r>
              <a:rPr lang="en-US" dirty="0"/>
              <a:t>”)</a:t>
            </a:r>
          </a:p>
        </p:txBody>
      </p:sp>
      <p:sp>
        <p:nvSpPr>
          <p:cNvPr id="3" name="Content Placeholder 2">
            <a:extLst>
              <a:ext uri="{FF2B5EF4-FFF2-40B4-BE49-F238E27FC236}">
                <a16:creationId xmlns:a16="http://schemas.microsoft.com/office/drawing/2014/main" id="{4076CD3B-3409-487A-9D1E-29157C1429A9}"/>
              </a:ext>
            </a:extLst>
          </p:cNvPr>
          <p:cNvSpPr>
            <a:spLocks noGrp="1"/>
          </p:cNvSpPr>
          <p:nvPr>
            <p:ph sz="half" idx="2"/>
          </p:nvPr>
        </p:nvSpPr>
        <p:spPr>
          <a:xfrm>
            <a:off x="839788" y="3085563"/>
            <a:ext cx="5157787" cy="3684588"/>
          </a:xfrm>
          <a:ln>
            <a:solidFill>
              <a:schemeClr val="accent2"/>
            </a:solidFill>
          </a:ln>
        </p:spPr>
        <p:txBody>
          <a:bodyPr/>
          <a:lstStyle/>
          <a:p>
            <a:r>
              <a:rPr lang="en-US" dirty="0"/>
              <a:t>More involved but more powerful</a:t>
            </a:r>
          </a:p>
          <a:p>
            <a:r>
              <a:rPr lang="en-US" dirty="0"/>
              <a:t>Allows for more advanced features</a:t>
            </a:r>
          </a:p>
          <a:p>
            <a:r>
              <a:rPr lang="en-US" dirty="0"/>
              <a:t>Capacity for more features (i.e. login)</a:t>
            </a:r>
          </a:p>
          <a:p>
            <a:endParaRPr lang="en-US" dirty="0"/>
          </a:p>
        </p:txBody>
      </p:sp>
      <p:sp>
        <p:nvSpPr>
          <p:cNvPr id="5" name="Text Placeholder 4">
            <a:extLst>
              <a:ext uri="{FF2B5EF4-FFF2-40B4-BE49-F238E27FC236}">
                <a16:creationId xmlns:a16="http://schemas.microsoft.com/office/drawing/2014/main" id="{6C635AC5-231B-486C-8F85-B3A7D99CD5CA}"/>
              </a:ext>
            </a:extLst>
          </p:cNvPr>
          <p:cNvSpPr>
            <a:spLocks noGrp="1"/>
          </p:cNvSpPr>
          <p:nvPr>
            <p:ph type="body" sz="quarter" idx="3"/>
          </p:nvPr>
        </p:nvSpPr>
        <p:spPr>
          <a:xfrm>
            <a:off x="6172200" y="2261651"/>
            <a:ext cx="5183188" cy="823912"/>
          </a:xfrm>
          <a:ln>
            <a:solidFill>
              <a:schemeClr val="accent2"/>
            </a:solidFill>
          </a:ln>
        </p:spPr>
        <p:txBody>
          <a:bodyPr>
            <a:normAutofit lnSpcReduction="10000"/>
          </a:bodyPr>
          <a:lstStyle/>
          <a:p>
            <a:r>
              <a:rPr lang="en-US" dirty="0"/>
              <a:t>Flex Dashboard </a:t>
            </a:r>
            <a:r>
              <a:rPr lang="en-US" dirty="0" err="1"/>
              <a:t>install.packages</a:t>
            </a:r>
            <a:r>
              <a:rPr lang="en-US" dirty="0"/>
              <a:t>(“</a:t>
            </a:r>
            <a:r>
              <a:rPr lang="en-US" dirty="0" err="1"/>
              <a:t>flexdashboard</a:t>
            </a:r>
            <a:r>
              <a:rPr lang="en-US" dirty="0"/>
              <a:t>”)</a:t>
            </a:r>
          </a:p>
        </p:txBody>
      </p:sp>
      <p:sp>
        <p:nvSpPr>
          <p:cNvPr id="6" name="Content Placeholder 5">
            <a:extLst>
              <a:ext uri="{FF2B5EF4-FFF2-40B4-BE49-F238E27FC236}">
                <a16:creationId xmlns:a16="http://schemas.microsoft.com/office/drawing/2014/main" id="{B5438A86-5925-4CEF-8786-4E125332405C}"/>
              </a:ext>
            </a:extLst>
          </p:cNvPr>
          <p:cNvSpPr>
            <a:spLocks noGrp="1"/>
          </p:cNvSpPr>
          <p:nvPr>
            <p:ph sz="quarter" idx="4"/>
          </p:nvPr>
        </p:nvSpPr>
        <p:spPr>
          <a:xfrm>
            <a:off x="6172200" y="3085563"/>
            <a:ext cx="5183188" cy="3684588"/>
          </a:xfrm>
          <a:ln>
            <a:solidFill>
              <a:schemeClr val="accent2"/>
            </a:solidFill>
          </a:ln>
        </p:spPr>
        <p:txBody>
          <a:bodyPr/>
          <a:lstStyle/>
          <a:p>
            <a:r>
              <a:rPr lang="en-US" dirty="0"/>
              <a:t>Quick = minimum fuss</a:t>
            </a:r>
          </a:p>
          <a:p>
            <a:r>
              <a:rPr lang="en-US" dirty="0"/>
              <a:t>HTML shortcuts</a:t>
            </a:r>
          </a:p>
          <a:p>
            <a:r>
              <a:rPr lang="en-US" dirty="0"/>
              <a:t>Flexible title bar</a:t>
            </a:r>
          </a:p>
          <a:p>
            <a:r>
              <a:rPr lang="en-US" dirty="0"/>
              <a:t>Flexible layouts</a:t>
            </a:r>
          </a:p>
          <a:p>
            <a:pPr lvl="1"/>
            <a:r>
              <a:rPr lang="en-US" dirty="0"/>
              <a:t>Auto resizing for browsers/mobile</a:t>
            </a:r>
          </a:p>
          <a:p>
            <a:r>
              <a:rPr lang="en-US" dirty="0"/>
              <a:t>App in one .</a:t>
            </a:r>
            <a:r>
              <a:rPr lang="en-US" dirty="0" err="1"/>
              <a:t>Rmd</a:t>
            </a:r>
            <a:r>
              <a:rPr lang="en-US" dirty="0"/>
              <a:t> file</a:t>
            </a:r>
          </a:p>
          <a:p>
            <a:r>
              <a:rPr lang="en-US" dirty="0"/>
              <a:t>Useful for quick prototypes </a:t>
            </a:r>
          </a:p>
        </p:txBody>
      </p:sp>
      <p:sp>
        <p:nvSpPr>
          <p:cNvPr id="7" name="Rectangle 6">
            <a:extLst>
              <a:ext uri="{FF2B5EF4-FFF2-40B4-BE49-F238E27FC236}">
                <a16:creationId xmlns:a16="http://schemas.microsoft.com/office/drawing/2014/main" id="{7CB6942C-8831-45A0-92AB-A139F94EF830}"/>
              </a:ext>
            </a:extLst>
          </p:cNvPr>
          <p:cNvSpPr/>
          <p:nvPr/>
        </p:nvSpPr>
        <p:spPr>
          <a:xfrm>
            <a:off x="836612" y="1554235"/>
            <a:ext cx="10515600" cy="461665"/>
          </a:xfrm>
          <a:prstGeom prst="rect">
            <a:avLst/>
          </a:prstGeom>
        </p:spPr>
        <p:txBody>
          <a:bodyPr wrap="square">
            <a:spAutoFit/>
          </a:bodyPr>
          <a:lstStyle/>
          <a:p>
            <a:r>
              <a:rPr lang="en-US" sz="2400" dirty="0"/>
              <a:t>Shiny or Flex? And what’s the difference?</a:t>
            </a:r>
          </a:p>
        </p:txBody>
      </p:sp>
    </p:spTree>
    <p:extLst>
      <p:ext uri="{BB962C8B-B14F-4D97-AF65-F5344CB8AC3E}">
        <p14:creationId xmlns:p14="http://schemas.microsoft.com/office/powerpoint/2010/main" val="4035757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E27E17-8EC5-472B-AAFB-49A7EC2FFF06}"/>
              </a:ext>
            </a:extLst>
          </p:cNvPr>
          <p:cNvSpPr>
            <a:spLocks noGrp="1"/>
          </p:cNvSpPr>
          <p:nvPr>
            <p:ph type="title"/>
          </p:nvPr>
        </p:nvSpPr>
        <p:spPr/>
        <p:txBody>
          <a:bodyPr/>
          <a:lstStyle/>
          <a:p>
            <a:r>
              <a:rPr lang="en-US" dirty="0" err="1"/>
              <a:t>Flexdashboard</a:t>
            </a:r>
            <a:r>
              <a:rPr lang="en-US" dirty="0"/>
              <a:t> </a:t>
            </a:r>
          </a:p>
        </p:txBody>
      </p:sp>
      <p:sp>
        <p:nvSpPr>
          <p:cNvPr id="8" name="Content Placeholder 7">
            <a:extLst>
              <a:ext uri="{FF2B5EF4-FFF2-40B4-BE49-F238E27FC236}">
                <a16:creationId xmlns:a16="http://schemas.microsoft.com/office/drawing/2014/main" id="{0AA86A0E-1705-4E94-9B45-DC264328C40B}"/>
              </a:ext>
            </a:extLst>
          </p:cNvPr>
          <p:cNvSpPr>
            <a:spLocks noGrp="1"/>
          </p:cNvSpPr>
          <p:nvPr>
            <p:ph idx="1"/>
          </p:nvPr>
        </p:nvSpPr>
        <p:spPr>
          <a:xfrm>
            <a:off x="838200" y="1825625"/>
            <a:ext cx="10515600" cy="4793178"/>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A really good example</a:t>
            </a:r>
            <a:endParaRPr lang="en-US" dirty="0">
              <a:hlinkClick r:id="rId3"/>
            </a:endParaRPr>
          </a:p>
          <a:p>
            <a:pPr lvl="1"/>
            <a:r>
              <a:rPr lang="en-US" dirty="0">
                <a:hlinkClick r:id="rId3"/>
              </a:rPr>
              <a:t>https://walkerke.shinyapps.io/neighborhood_diversity/</a:t>
            </a:r>
            <a:endParaRPr lang="en-US" dirty="0"/>
          </a:p>
        </p:txBody>
      </p:sp>
      <p:pic>
        <p:nvPicPr>
          <p:cNvPr id="9" name="Picture 8">
            <a:extLst>
              <a:ext uri="{FF2B5EF4-FFF2-40B4-BE49-F238E27FC236}">
                <a16:creationId xmlns:a16="http://schemas.microsoft.com/office/drawing/2014/main" id="{874186B4-36B5-4E05-8A2A-F4DB6DC0C927}"/>
              </a:ext>
            </a:extLst>
          </p:cNvPr>
          <p:cNvPicPr>
            <a:picLocks noChangeAspect="1"/>
          </p:cNvPicPr>
          <p:nvPr/>
        </p:nvPicPr>
        <p:blipFill>
          <a:blip r:embed="rId4"/>
          <a:stretch>
            <a:fillRect/>
          </a:stretch>
        </p:blipFill>
        <p:spPr>
          <a:xfrm>
            <a:off x="80999" y="2413432"/>
            <a:ext cx="3528403" cy="2939745"/>
          </a:xfrm>
          <a:prstGeom prst="rect">
            <a:avLst/>
          </a:prstGeom>
        </p:spPr>
      </p:pic>
      <p:pic>
        <p:nvPicPr>
          <p:cNvPr id="10" name="Picture 9">
            <a:extLst>
              <a:ext uri="{FF2B5EF4-FFF2-40B4-BE49-F238E27FC236}">
                <a16:creationId xmlns:a16="http://schemas.microsoft.com/office/drawing/2014/main" id="{5AF7AC79-ADEB-4A5A-97C4-FAFF68A6AF4B}"/>
              </a:ext>
            </a:extLst>
          </p:cNvPr>
          <p:cNvPicPr>
            <a:picLocks noChangeAspect="1"/>
          </p:cNvPicPr>
          <p:nvPr/>
        </p:nvPicPr>
        <p:blipFill>
          <a:blip r:embed="rId5"/>
          <a:stretch>
            <a:fillRect/>
          </a:stretch>
        </p:blipFill>
        <p:spPr>
          <a:xfrm>
            <a:off x="4300138" y="1300530"/>
            <a:ext cx="2992383" cy="2359025"/>
          </a:xfrm>
          <a:prstGeom prst="rect">
            <a:avLst/>
          </a:prstGeom>
        </p:spPr>
      </p:pic>
      <p:sp>
        <p:nvSpPr>
          <p:cNvPr id="11" name="Arrow: Right 10">
            <a:extLst>
              <a:ext uri="{FF2B5EF4-FFF2-40B4-BE49-F238E27FC236}">
                <a16:creationId xmlns:a16="http://schemas.microsoft.com/office/drawing/2014/main" id="{BD7E2FFA-1C48-4C74-917C-82D7DFF1F917}"/>
              </a:ext>
            </a:extLst>
          </p:cNvPr>
          <p:cNvSpPr/>
          <p:nvPr/>
        </p:nvSpPr>
        <p:spPr>
          <a:xfrm rot="19032664">
            <a:off x="3618682" y="2812840"/>
            <a:ext cx="672175" cy="29067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FE67EF-5EE7-4B48-B39F-05D9A3F0E0ED}"/>
              </a:ext>
            </a:extLst>
          </p:cNvPr>
          <p:cNvPicPr>
            <a:picLocks noChangeAspect="1"/>
          </p:cNvPicPr>
          <p:nvPr/>
        </p:nvPicPr>
        <p:blipFill>
          <a:blip r:embed="rId6"/>
          <a:stretch>
            <a:fillRect/>
          </a:stretch>
        </p:blipFill>
        <p:spPr>
          <a:xfrm>
            <a:off x="7429122" y="2708918"/>
            <a:ext cx="4714909" cy="3026591"/>
          </a:xfrm>
          <a:prstGeom prst="rect">
            <a:avLst/>
          </a:prstGeom>
        </p:spPr>
      </p:pic>
      <p:sp>
        <p:nvSpPr>
          <p:cNvPr id="13" name="Arrow: Right 12">
            <a:extLst>
              <a:ext uri="{FF2B5EF4-FFF2-40B4-BE49-F238E27FC236}">
                <a16:creationId xmlns:a16="http://schemas.microsoft.com/office/drawing/2014/main" id="{1AC1AE26-38DE-4925-BD13-935861F3583D}"/>
              </a:ext>
            </a:extLst>
          </p:cNvPr>
          <p:cNvSpPr/>
          <p:nvPr/>
        </p:nvSpPr>
        <p:spPr>
          <a:xfrm rot="2678898">
            <a:off x="7598238" y="1897353"/>
            <a:ext cx="672175" cy="29067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49C8264-5752-4C6D-9C8D-0E38AB6A5A8E}"/>
              </a:ext>
            </a:extLst>
          </p:cNvPr>
          <p:cNvSpPr/>
          <p:nvPr/>
        </p:nvSpPr>
        <p:spPr>
          <a:xfrm>
            <a:off x="7593086" y="3070203"/>
            <a:ext cx="1466135" cy="318187"/>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a16="http://schemas.microsoft.com/office/drawing/2014/main" id="{8450FD2F-BC32-47C1-A45C-4513BE2A1C09}"/>
              </a:ext>
            </a:extLst>
          </p:cNvPr>
          <p:cNvSpPr/>
          <p:nvPr/>
        </p:nvSpPr>
        <p:spPr>
          <a:xfrm>
            <a:off x="9144000" y="1122491"/>
            <a:ext cx="2510365" cy="960645"/>
          </a:xfrm>
          <a:prstGeom prst="wedgeRectCallout">
            <a:avLst>
              <a:gd name="adj1" fmla="val -50745"/>
              <a:gd name="adj2" fmla="val 10158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be deployed by either knitting to HTML or via ShinyApps.io</a:t>
            </a:r>
          </a:p>
        </p:txBody>
      </p:sp>
    </p:spTree>
    <p:extLst>
      <p:ext uri="{BB962C8B-B14F-4D97-AF65-F5344CB8AC3E}">
        <p14:creationId xmlns:p14="http://schemas.microsoft.com/office/powerpoint/2010/main" val="950386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F857-8442-4E91-A383-E2B47C331B2D}"/>
              </a:ext>
            </a:extLst>
          </p:cNvPr>
          <p:cNvSpPr>
            <a:spLocks noGrp="1"/>
          </p:cNvSpPr>
          <p:nvPr>
            <p:ph type="title"/>
          </p:nvPr>
        </p:nvSpPr>
        <p:spPr/>
        <p:txBody>
          <a:bodyPr/>
          <a:lstStyle/>
          <a:p>
            <a:r>
              <a:rPr lang="en-US" dirty="0" err="1"/>
              <a:t>Flexdashboard</a:t>
            </a:r>
            <a:r>
              <a:rPr lang="en-US" dirty="0"/>
              <a:t> - column layout</a:t>
            </a:r>
          </a:p>
        </p:txBody>
      </p:sp>
      <p:pic>
        <p:nvPicPr>
          <p:cNvPr id="4" name="Content Placeholder 3">
            <a:extLst>
              <a:ext uri="{FF2B5EF4-FFF2-40B4-BE49-F238E27FC236}">
                <a16:creationId xmlns:a16="http://schemas.microsoft.com/office/drawing/2014/main" id="{8ACADAE9-7D83-4717-A902-80DA5275BD0C}"/>
              </a:ext>
            </a:extLst>
          </p:cNvPr>
          <p:cNvPicPr>
            <a:picLocks noGrp="1" noChangeAspect="1"/>
          </p:cNvPicPr>
          <p:nvPr>
            <p:ph idx="1"/>
          </p:nvPr>
        </p:nvPicPr>
        <p:blipFill>
          <a:blip r:embed="rId2"/>
          <a:stretch>
            <a:fillRect/>
          </a:stretch>
        </p:blipFill>
        <p:spPr>
          <a:xfrm>
            <a:off x="838200" y="1914963"/>
            <a:ext cx="6647780" cy="4351338"/>
          </a:xfrm>
          <a:prstGeom prst="rect">
            <a:avLst/>
          </a:prstGeom>
        </p:spPr>
      </p:pic>
      <p:sp>
        <p:nvSpPr>
          <p:cNvPr id="5" name="Rectangle: Rounded Corners 4">
            <a:extLst>
              <a:ext uri="{FF2B5EF4-FFF2-40B4-BE49-F238E27FC236}">
                <a16:creationId xmlns:a16="http://schemas.microsoft.com/office/drawing/2014/main" id="{564AAC29-9875-4BD1-B69A-89FFD7B76543}"/>
              </a:ext>
            </a:extLst>
          </p:cNvPr>
          <p:cNvSpPr/>
          <p:nvPr/>
        </p:nvSpPr>
        <p:spPr>
          <a:xfrm>
            <a:off x="1087821" y="2412124"/>
            <a:ext cx="1476703" cy="120869"/>
          </a:xfrm>
          <a:prstGeom prst="roundRect">
            <a:avLst/>
          </a:prstGeom>
          <a:noFill/>
          <a:ln w="28575">
            <a:solidFill>
              <a:srgbClr val="E73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E279DC6-EBC8-4976-8A24-2794493844D7}"/>
              </a:ext>
            </a:extLst>
          </p:cNvPr>
          <p:cNvPicPr>
            <a:picLocks noChangeAspect="1"/>
          </p:cNvPicPr>
          <p:nvPr/>
        </p:nvPicPr>
        <p:blipFill>
          <a:blip r:embed="rId3"/>
          <a:stretch>
            <a:fillRect/>
          </a:stretch>
        </p:blipFill>
        <p:spPr>
          <a:xfrm>
            <a:off x="7845547" y="2288284"/>
            <a:ext cx="4005292" cy="4057680"/>
          </a:xfrm>
          <a:prstGeom prst="rect">
            <a:avLst/>
          </a:prstGeom>
        </p:spPr>
      </p:pic>
    </p:spTree>
    <p:extLst>
      <p:ext uri="{BB962C8B-B14F-4D97-AF65-F5344CB8AC3E}">
        <p14:creationId xmlns:p14="http://schemas.microsoft.com/office/powerpoint/2010/main" val="332797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2ACA1B-4D2A-4DD9-AC3F-C14F8DCB0E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4045" y="1891862"/>
            <a:ext cx="7148799" cy="4538683"/>
          </a:xfrm>
          <a:prstGeom prst="rect">
            <a:avLst/>
          </a:prstGeom>
        </p:spPr>
      </p:pic>
      <p:sp>
        <p:nvSpPr>
          <p:cNvPr id="2" name="Title 1">
            <a:extLst>
              <a:ext uri="{FF2B5EF4-FFF2-40B4-BE49-F238E27FC236}">
                <a16:creationId xmlns:a16="http://schemas.microsoft.com/office/drawing/2014/main" id="{1AA8F857-8442-4E91-A383-E2B47C331B2D}"/>
              </a:ext>
            </a:extLst>
          </p:cNvPr>
          <p:cNvSpPr>
            <a:spLocks noGrp="1"/>
          </p:cNvSpPr>
          <p:nvPr>
            <p:ph type="title"/>
          </p:nvPr>
        </p:nvSpPr>
        <p:spPr/>
        <p:txBody>
          <a:bodyPr/>
          <a:lstStyle/>
          <a:p>
            <a:r>
              <a:rPr lang="en-US" dirty="0" err="1"/>
              <a:t>Flexdashboard</a:t>
            </a:r>
            <a:r>
              <a:rPr lang="en-US" dirty="0"/>
              <a:t> - row layout</a:t>
            </a:r>
          </a:p>
        </p:txBody>
      </p:sp>
      <p:sp>
        <p:nvSpPr>
          <p:cNvPr id="5" name="Rectangle: Rounded Corners 4">
            <a:extLst>
              <a:ext uri="{FF2B5EF4-FFF2-40B4-BE49-F238E27FC236}">
                <a16:creationId xmlns:a16="http://schemas.microsoft.com/office/drawing/2014/main" id="{564AAC29-9875-4BD1-B69A-89FFD7B76543}"/>
              </a:ext>
            </a:extLst>
          </p:cNvPr>
          <p:cNvSpPr/>
          <p:nvPr/>
        </p:nvSpPr>
        <p:spPr>
          <a:xfrm>
            <a:off x="825067" y="2433144"/>
            <a:ext cx="1476703" cy="120869"/>
          </a:xfrm>
          <a:prstGeom prst="roundRect">
            <a:avLst/>
          </a:prstGeom>
          <a:noFill/>
          <a:ln w="28575">
            <a:solidFill>
              <a:srgbClr val="E73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7660863-52E7-460A-9CB6-D821A51F819D}"/>
              </a:ext>
            </a:extLst>
          </p:cNvPr>
          <p:cNvPicPr>
            <a:picLocks noChangeAspect="1"/>
          </p:cNvPicPr>
          <p:nvPr/>
        </p:nvPicPr>
        <p:blipFill>
          <a:blip r:embed="rId3"/>
          <a:stretch>
            <a:fillRect/>
          </a:stretch>
        </p:blipFill>
        <p:spPr>
          <a:xfrm>
            <a:off x="7996468" y="2129976"/>
            <a:ext cx="3976717" cy="4300569"/>
          </a:xfrm>
          <a:prstGeom prst="rect">
            <a:avLst/>
          </a:prstGeom>
        </p:spPr>
      </p:pic>
    </p:spTree>
    <p:extLst>
      <p:ext uri="{BB962C8B-B14F-4D97-AF65-F5344CB8AC3E}">
        <p14:creationId xmlns:p14="http://schemas.microsoft.com/office/powerpoint/2010/main" val="45226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ABA7-5C88-4A71-8672-3EF3609A626B}"/>
              </a:ext>
            </a:extLst>
          </p:cNvPr>
          <p:cNvSpPr>
            <a:spLocks noGrp="1"/>
          </p:cNvSpPr>
          <p:nvPr>
            <p:ph type="title"/>
          </p:nvPr>
        </p:nvSpPr>
        <p:spPr/>
        <p:txBody>
          <a:bodyPr/>
          <a:lstStyle/>
          <a:p>
            <a:r>
              <a:rPr lang="en-US" dirty="0" err="1"/>
              <a:t>Shinydashboard</a:t>
            </a:r>
            <a:endParaRPr lang="en-US" dirty="0"/>
          </a:p>
        </p:txBody>
      </p:sp>
      <p:pic>
        <p:nvPicPr>
          <p:cNvPr id="4" name="Content Placeholder 3">
            <a:extLst>
              <a:ext uri="{FF2B5EF4-FFF2-40B4-BE49-F238E27FC236}">
                <a16:creationId xmlns:a16="http://schemas.microsoft.com/office/drawing/2014/main" id="{D525B878-63E2-4AAB-B87C-84FF2D16B403}"/>
              </a:ext>
            </a:extLst>
          </p:cNvPr>
          <p:cNvPicPr>
            <a:picLocks noGrp="1" noChangeAspect="1"/>
          </p:cNvPicPr>
          <p:nvPr>
            <p:ph idx="1"/>
          </p:nvPr>
        </p:nvPicPr>
        <p:blipFill>
          <a:blip r:embed="rId3"/>
          <a:stretch>
            <a:fillRect/>
          </a:stretch>
        </p:blipFill>
        <p:spPr>
          <a:xfrm>
            <a:off x="284614" y="2700819"/>
            <a:ext cx="3198581" cy="2488855"/>
          </a:xfrm>
          <a:prstGeom prst="rect">
            <a:avLst/>
          </a:prstGeom>
        </p:spPr>
      </p:pic>
      <p:pic>
        <p:nvPicPr>
          <p:cNvPr id="5" name="Picture 4">
            <a:extLst>
              <a:ext uri="{FF2B5EF4-FFF2-40B4-BE49-F238E27FC236}">
                <a16:creationId xmlns:a16="http://schemas.microsoft.com/office/drawing/2014/main" id="{28AD1A1F-2E3A-4987-B12B-67474981860D}"/>
              </a:ext>
            </a:extLst>
          </p:cNvPr>
          <p:cNvPicPr>
            <a:picLocks noChangeAspect="1"/>
          </p:cNvPicPr>
          <p:nvPr/>
        </p:nvPicPr>
        <p:blipFill>
          <a:blip r:embed="rId4"/>
          <a:stretch>
            <a:fillRect/>
          </a:stretch>
        </p:blipFill>
        <p:spPr>
          <a:xfrm>
            <a:off x="4274034" y="1608096"/>
            <a:ext cx="3050065" cy="1333820"/>
          </a:xfrm>
          <a:prstGeom prst="rect">
            <a:avLst/>
          </a:prstGeom>
        </p:spPr>
      </p:pic>
      <p:sp>
        <p:nvSpPr>
          <p:cNvPr id="6" name="Arrow: Right 5">
            <a:extLst>
              <a:ext uri="{FF2B5EF4-FFF2-40B4-BE49-F238E27FC236}">
                <a16:creationId xmlns:a16="http://schemas.microsoft.com/office/drawing/2014/main" id="{399454BF-F88A-464A-95A7-0673BECB86DA}"/>
              </a:ext>
            </a:extLst>
          </p:cNvPr>
          <p:cNvSpPr/>
          <p:nvPr/>
        </p:nvSpPr>
        <p:spPr>
          <a:xfrm rot="19032664">
            <a:off x="3592578" y="2736024"/>
            <a:ext cx="672175" cy="29067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2CDE84-4C15-415E-A9AD-78DEF40FAA7D}"/>
              </a:ext>
            </a:extLst>
          </p:cNvPr>
          <p:cNvPicPr>
            <a:picLocks noChangeAspect="1"/>
          </p:cNvPicPr>
          <p:nvPr/>
        </p:nvPicPr>
        <p:blipFill>
          <a:blip r:embed="rId5"/>
          <a:stretch>
            <a:fillRect/>
          </a:stretch>
        </p:blipFill>
        <p:spPr>
          <a:xfrm>
            <a:off x="8391381" y="917448"/>
            <a:ext cx="2786083" cy="2376505"/>
          </a:xfrm>
          <a:prstGeom prst="rect">
            <a:avLst/>
          </a:prstGeom>
        </p:spPr>
      </p:pic>
      <p:pic>
        <p:nvPicPr>
          <p:cNvPr id="9" name="Picture 8">
            <a:extLst>
              <a:ext uri="{FF2B5EF4-FFF2-40B4-BE49-F238E27FC236}">
                <a16:creationId xmlns:a16="http://schemas.microsoft.com/office/drawing/2014/main" id="{A9CDBE86-42BC-4153-B619-4E02895A7D0C}"/>
              </a:ext>
            </a:extLst>
          </p:cNvPr>
          <p:cNvPicPr>
            <a:picLocks noChangeAspect="1"/>
          </p:cNvPicPr>
          <p:nvPr/>
        </p:nvPicPr>
        <p:blipFill>
          <a:blip r:embed="rId6"/>
          <a:stretch>
            <a:fillRect/>
          </a:stretch>
        </p:blipFill>
        <p:spPr>
          <a:xfrm>
            <a:off x="7130564" y="3756849"/>
            <a:ext cx="4776822" cy="2986109"/>
          </a:xfrm>
          <a:prstGeom prst="rect">
            <a:avLst/>
          </a:prstGeom>
        </p:spPr>
      </p:pic>
      <p:sp>
        <p:nvSpPr>
          <p:cNvPr id="10" name="Arrow: Right 9">
            <a:extLst>
              <a:ext uri="{FF2B5EF4-FFF2-40B4-BE49-F238E27FC236}">
                <a16:creationId xmlns:a16="http://schemas.microsoft.com/office/drawing/2014/main" id="{C4DBC715-B578-44A7-A92C-6BD8FB72F487}"/>
              </a:ext>
            </a:extLst>
          </p:cNvPr>
          <p:cNvSpPr/>
          <p:nvPr/>
        </p:nvSpPr>
        <p:spPr>
          <a:xfrm>
            <a:off x="7521653" y="2129670"/>
            <a:ext cx="672175" cy="29067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B725953F-2E7F-4BFD-BA9B-E3538DFEAF0F}"/>
              </a:ext>
            </a:extLst>
          </p:cNvPr>
          <p:cNvSpPr/>
          <p:nvPr/>
        </p:nvSpPr>
        <p:spPr>
          <a:xfrm rot="5400000">
            <a:off x="9457230" y="3412748"/>
            <a:ext cx="429079" cy="2253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D2521EF-FBB3-4718-95AC-3A5B9AD03E75}"/>
              </a:ext>
            </a:extLst>
          </p:cNvPr>
          <p:cNvSpPr/>
          <p:nvPr/>
        </p:nvSpPr>
        <p:spPr>
          <a:xfrm>
            <a:off x="8440220" y="1649592"/>
            <a:ext cx="1649002" cy="954908"/>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25222B1-45D5-4CF6-8480-40A926D7780E}"/>
              </a:ext>
            </a:extLst>
          </p:cNvPr>
          <p:cNvCxnSpPr>
            <a:cxnSpLocks/>
            <a:stCxn id="15" idx="1"/>
          </p:cNvCxnSpPr>
          <p:nvPr/>
        </p:nvCxnSpPr>
        <p:spPr>
          <a:xfrm flipH="1">
            <a:off x="10140594" y="1499087"/>
            <a:ext cx="449816" cy="483825"/>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4FCC87-2BF3-4679-977A-17C09A7FF885}"/>
              </a:ext>
            </a:extLst>
          </p:cNvPr>
          <p:cNvSpPr txBox="1"/>
          <p:nvPr/>
        </p:nvSpPr>
        <p:spPr>
          <a:xfrm>
            <a:off x="10590410" y="1329810"/>
            <a:ext cx="1248024" cy="338554"/>
          </a:xfrm>
          <a:prstGeom prst="rect">
            <a:avLst/>
          </a:prstGeom>
          <a:noFill/>
          <a:ln>
            <a:solidFill>
              <a:schemeClr val="accent2"/>
            </a:solidFill>
          </a:ln>
        </p:spPr>
        <p:txBody>
          <a:bodyPr wrap="square" rtlCol="0">
            <a:spAutoFit/>
          </a:bodyPr>
          <a:lstStyle/>
          <a:p>
            <a:r>
              <a:rPr lang="en-US" sz="1600" dirty="0"/>
              <a:t>Body parts…</a:t>
            </a:r>
          </a:p>
        </p:txBody>
      </p:sp>
    </p:spTree>
    <p:extLst>
      <p:ext uri="{BB962C8B-B14F-4D97-AF65-F5344CB8AC3E}">
        <p14:creationId xmlns:p14="http://schemas.microsoft.com/office/powerpoint/2010/main" val="2019673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CD91-79E7-46E7-8BC4-49CBB76FF2E4}"/>
              </a:ext>
            </a:extLst>
          </p:cNvPr>
          <p:cNvSpPr>
            <a:spLocks noGrp="1"/>
          </p:cNvSpPr>
          <p:nvPr>
            <p:ph type="title"/>
          </p:nvPr>
        </p:nvSpPr>
        <p:spPr/>
        <p:txBody>
          <a:bodyPr/>
          <a:lstStyle/>
          <a:p>
            <a:r>
              <a:rPr lang="en-US" dirty="0"/>
              <a:t>Tabs!</a:t>
            </a:r>
          </a:p>
        </p:txBody>
      </p:sp>
      <p:sp>
        <p:nvSpPr>
          <p:cNvPr id="3" name="Content Placeholder 2">
            <a:extLst>
              <a:ext uri="{FF2B5EF4-FFF2-40B4-BE49-F238E27FC236}">
                <a16:creationId xmlns:a16="http://schemas.microsoft.com/office/drawing/2014/main" id="{7BA1F157-81DF-434B-8A14-5A7F78A11972}"/>
              </a:ext>
            </a:extLst>
          </p:cNvPr>
          <p:cNvSpPr>
            <a:spLocks noGrp="1"/>
          </p:cNvSpPr>
          <p:nvPr>
            <p:ph idx="1"/>
          </p:nvPr>
        </p:nvSpPr>
        <p:spPr>
          <a:xfrm>
            <a:off x="838200" y="1491720"/>
            <a:ext cx="6148227" cy="5366280"/>
          </a:xfrm>
        </p:spPr>
        <p:txBody>
          <a:bodyPr>
            <a:normAutofit fontScale="92500" lnSpcReduction="20000"/>
          </a:bodyPr>
          <a:lstStyle/>
          <a:p>
            <a:r>
              <a:rPr lang="en-US" dirty="0"/>
              <a:t>Types of tabs:</a:t>
            </a:r>
          </a:p>
          <a:p>
            <a:pPr lvl="1"/>
            <a:r>
              <a:rPr lang="en-US" dirty="0" err="1"/>
              <a:t>navlistPanel</a:t>
            </a:r>
            <a:r>
              <a:rPr lang="en-US" dirty="0"/>
              <a:t>("Header",</a:t>
            </a:r>
          </a:p>
          <a:p>
            <a:pPr marL="914400" lvl="2" indent="0">
              <a:buNone/>
            </a:pPr>
            <a:r>
              <a:rPr lang="en-US" dirty="0" err="1"/>
              <a:t>tabPanel</a:t>
            </a:r>
            <a:r>
              <a:rPr lang="en-US" dirty="0"/>
              <a:t>("First"),</a:t>
            </a:r>
          </a:p>
          <a:p>
            <a:pPr marL="914400" lvl="2" indent="0">
              <a:buNone/>
            </a:pPr>
            <a:r>
              <a:rPr lang="en-US" dirty="0" err="1"/>
              <a:t>tabPanel</a:t>
            </a:r>
            <a:r>
              <a:rPr lang="en-US" dirty="0"/>
              <a:t>("Second"),</a:t>
            </a:r>
          </a:p>
          <a:p>
            <a:pPr marL="914400" lvl="2" indent="0">
              <a:buNone/>
            </a:pPr>
            <a:r>
              <a:rPr lang="en-US" dirty="0" err="1"/>
              <a:t>tabPanel</a:t>
            </a:r>
            <a:r>
              <a:rPr lang="en-US" dirty="0"/>
              <a:t>("Third")</a:t>
            </a:r>
          </a:p>
          <a:p>
            <a:pPr marL="457200" lvl="1" indent="0">
              <a:buNone/>
            </a:pPr>
            <a:r>
              <a:rPr lang="en-US" dirty="0"/>
              <a:t>	)</a:t>
            </a:r>
          </a:p>
          <a:p>
            <a:pPr lvl="2"/>
            <a:r>
              <a:rPr lang="en-US" dirty="0" err="1"/>
              <a:t>shinyDashboard's</a:t>
            </a:r>
            <a:r>
              <a:rPr lang="en-US" dirty="0"/>
              <a:t> menu items are similar to this style</a:t>
            </a:r>
          </a:p>
          <a:p>
            <a:pPr lvl="1"/>
            <a:r>
              <a:rPr lang="en-US" dirty="0" err="1"/>
              <a:t>tabsetPanel</a:t>
            </a:r>
            <a:r>
              <a:rPr lang="en-US" dirty="0"/>
              <a:t>(</a:t>
            </a:r>
          </a:p>
          <a:p>
            <a:pPr marL="914400" lvl="2" indent="0">
              <a:buNone/>
            </a:pPr>
            <a:r>
              <a:rPr lang="en-US" dirty="0" err="1"/>
              <a:t>tabPanel</a:t>
            </a:r>
            <a:r>
              <a:rPr lang="en-US" dirty="0"/>
              <a:t>("tab1"),</a:t>
            </a:r>
          </a:p>
          <a:p>
            <a:pPr marL="914400" lvl="2" indent="0">
              <a:buNone/>
            </a:pPr>
            <a:r>
              <a:rPr lang="en-US" dirty="0" err="1"/>
              <a:t>tabPanel</a:t>
            </a:r>
            <a:r>
              <a:rPr lang="en-US" dirty="0"/>
              <a:t>("tab2"),</a:t>
            </a:r>
          </a:p>
          <a:p>
            <a:pPr marL="914400" lvl="2" indent="0">
              <a:buNone/>
            </a:pPr>
            <a:r>
              <a:rPr lang="en-US" dirty="0" err="1"/>
              <a:t>tabPanel</a:t>
            </a:r>
            <a:r>
              <a:rPr lang="en-US" dirty="0"/>
              <a:t>("tab3")</a:t>
            </a:r>
          </a:p>
          <a:p>
            <a:pPr marL="914400" lvl="2" indent="0">
              <a:buNone/>
            </a:pPr>
            <a:r>
              <a:rPr lang="en-US" dirty="0"/>
              <a:t>)</a:t>
            </a:r>
          </a:p>
          <a:p>
            <a:pPr lvl="1"/>
            <a:r>
              <a:rPr lang="en-US" dirty="0" err="1"/>
              <a:t>navbarPage</a:t>
            </a:r>
            <a:r>
              <a:rPr lang="en-US" dirty="0"/>
              <a:t>(title = "Navbar!",</a:t>
            </a:r>
          </a:p>
          <a:p>
            <a:pPr marL="914400" lvl="2" indent="0">
              <a:buNone/>
            </a:pPr>
            <a:r>
              <a:rPr lang="en-US" dirty="0" err="1"/>
              <a:t>tabPanel</a:t>
            </a:r>
            <a:r>
              <a:rPr lang="en-US" dirty="0"/>
              <a:t>("Plot"),</a:t>
            </a:r>
          </a:p>
          <a:p>
            <a:pPr marL="914400" lvl="2" indent="0">
              <a:buNone/>
            </a:pPr>
            <a:r>
              <a:rPr lang="en-US" dirty="0" err="1"/>
              <a:t>tabPanel</a:t>
            </a:r>
            <a:r>
              <a:rPr lang="en-US" dirty="0"/>
              <a:t>("Summary"),</a:t>
            </a:r>
          </a:p>
          <a:p>
            <a:pPr marL="914400" lvl="2" indent="0">
              <a:buNone/>
            </a:pPr>
            <a:r>
              <a:rPr lang="en-US" dirty="0" err="1"/>
              <a:t>tabPanel</a:t>
            </a:r>
            <a:r>
              <a:rPr lang="en-US" dirty="0"/>
              <a:t>("More")</a:t>
            </a:r>
          </a:p>
          <a:p>
            <a:pPr marL="457200" lvl="1" indent="0">
              <a:buNone/>
            </a:pPr>
            <a:r>
              <a:rPr lang="en-US" dirty="0"/>
              <a:t>	)</a:t>
            </a:r>
          </a:p>
          <a:p>
            <a:pPr lvl="1"/>
            <a:endParaRPr lang="en-US" dirty="0"/>
          </a:p>
          <a:p>
            <a:pPr lvl="3"/>
            <a:endParaRPr lang="en-US" dirty="0"/>
          </a:p>
        </p:txBody>
      </p:sp>
      <p:pic>
        <p:nvPicPr>
          <p:cNvPr id="4" name="Picture 3">
            <a:extLst>
              <a:ext uri="{FF2B5EF4-FFF2-40B4-BE49-F238E27FC236}">
                <a16:creationId xmlns:a16="http://schemas.microsoft.com/office/drawing/2014/main" id="{123E9AF8-AE40-4601-945E-876C84B39E2F}"/>
              </a:ext>
            </a:extLst>
          </p:cNvPr>
          <p:cNvPicPr>
            <a:picLocks noChangeAspect="1"/>
          </p:cNvPicPr>
          <p:nvPr/>
        </p:nvPicPr>
        <p:blipFill>
          <a:blip r:embed="rId3"/>
          <a:stretch>
            <a:fillRect/>
          </a:stretch>
        </p:blipFill>
        <p:spPr>
          <a:xfrm>
            <a:off x="7475550" y="3557955"/>
            <a:ext cx="3386162" cy="1181109"/>
          </a:xfrm>
          <a:prstGeom prst="rect">
            <a:avLst/>
          </a:prstGeom>
        </p:spPr>
      </p:pic>
      <p:pic>
        <p:nvPicPr>
          <p:cNvPr id="5" name="Picture 4">
            <a:extLst>
              <a:ext uri="{FF2B5EF4-FFF2-40B4-BE49-F238E27FC236}">
                <a16:creationId xmlns:a16="http://schemas.microsoft.com/office/drawing/2014/main" id="{3227E732-183D-450D-A520-902416248504}"/>
              </a:ext>
            </a:extLst>
          </p:cNvPr>
          <p:cNvPicPr>
            <a:picLocks noChangeAspect="1"/>
          </p:cNvPicPr>
          <p:nvPr/>
        </p:nvPicPr>
        <p:blipFill>
          <a:blip r:embed="rId4"/>
          <a:stretch>
            <a:fillRect/>
          </a:stretch>
        </p:blipFill>
        <p:spPr>
          <a:xfrm>
            <a:off x="7475550" y="1491719"/>
            <a:ext cx="3819786" cy="1891480"/>
          </a:xfrm>
          <a:prstGeom prst="rect">
            <a:avLst/>
          </a:prstGeom>
        </p:spPr>
      </p:pic>
      <p:pic>
        <p:nvPicPr>
          <p:cNvPr id="6" name="Picture 5">
            <a:extLst>
              <a:ext uri="{FF2B5EF4-FFF2-40B4-BE49-F238E27FC236}">
                <a16:creationId xmlns:a16="http://schemas.microsoft.com/office/drawing/2014/main" id="{C5DE7154-36B0-4790-9B5B-DE4AA543C023}"/>
              </a:ext>
            </a:extLst>
          </p:cNvPr>
          <p:cNvPicPr>
            <a:picLocks noChangeAspect="1"/>
          </p:cNvPicPr>
          <p:nvPr/>
        </p:nvPicPr>
        <p:blipFill>
          <a:blip r:embed="rId5"/>
          <a:stretch>
            <a:fillRect/>
          </a:stretch>
        </p:blipFill>
        <p:spPr>
          <a:xfrm>
            <a:off x="7475550" y="4841903"/>
            <a:ext cx="3248049" cy="2095515"/>
          </a:xfrm>
          <a:prstGeom prst="rect">
            <a:avLst/>
          </a:prstGeom>
        </p:spPr>
      </p:pic>
    </p:spTree>
    <p:extLst>
      <p:ext uri="{BB962C8B-B14F-4D97-AF65-F5344CB8AC3E}">
        <p14:creationId xmlns:p14="http://schemas.microsoft.com/office/powerpoint/2010/main" val="668502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6E431-9EC0-457D-A414-5EC8BD5B8ACE}"/>
              </a:ext>
            </a:extLst>
          </p:cNvPr>
          <p:cNvSpPr>
            <a:spLocks noGrp="1"/>
          </p:cNvSpPr>
          <p:nvPr>
            <p:ph type="title"/>
          </p:nvPr>
        </p:nvSpPr>
        <p:spPr/>
        <p:txBody>
          <a:bodyPr/>
          <a:lstStyle/>
          <a:p>
            <a:r>
              <a:rPr lang="en-US" dirty="0"/>
              <a:t>Well, what is it? </a:t>
            </a:r>
          </a:p>
        </p:txBody>
      </p:sp>
      <p:sp>
        <p:nvSpPr>
          <p:cNvPr id="3" name="Content Placeholder 2">
            <a:extLst>
              <a:ext uri="{FF2B5EF4-FFF2-40B4-BE49-F238E27FC236}">
                <a16:creationId xmlns:a16="http://schemas.microsoft.com/office/drawing/2014/main" id="{37A89294-8256-46CB-8F08-F4911D38484A}"/>
              </a:ext>
            </a:extLst>
          </p:cNvPr>
          <p:cNvSpPr>
            <a:spLocks noGrp="1"/>
          </p:cNvSpPr>
          <p:nvPr>
            <p:ph idx="1"/>
          </p:nvPr>
        </p:nvSpPr>
        <p:spPr>
          <a:xfrm>
            <a:off x="838200" y="1825625"/>
            <a:ext cx="10515600" cy="4667250"/>
          </a:xfrm>
        </p:spPr>
        <p:txBody>
          <a:bodyPr>
            <a:normAutofit fontScale="92500" lnSpcReduction="10000"/>
          </a:bodyPr>
          <a:lstStyle/>
          <a:p>
            <a:r>
              <a:rPr lang="en-US" dirty="0"/>
              <a:t>An R package, duh</a:t>
            </a:r>
          </a:p>
          <a:p>
            <a:r>
              <a:rPr lang="en-US" dirty="0"/>
              <a:t>An R framework that allows you to build interactive web applications</a:t>
            </a:r>
          </a:p>
          <a:p>
            <a:pPr lvl="1"/>
            <a:r>
              <a:rPr lang="en-US" dirty="0"/>
              <a:t>Using Bootstrap 4</a:t>
            </a:r>
          </a:p>
          <a:p>
            <a:pPr lvl="2"/>
            <a:r>
              <a:rPr lang="en-US" dirty="0"/>
              <a:t>Divides the screen into 12 columns</a:t>
            </a:r>
          </a:p>
          <a:p>
            <a:pPr lvl="2"/>
            <a:r>
              <a:rPr lang="en-US" dirty="0"/>
              <a:t>Automatically rescales and rearranges based on screen size!</a:t>
            </a:r>
          </a:p>
          <a:p>
            <a:r>
              <a:rPr lang="en-US" dirty="0"/>
              <a:t>Core:</a:t>
            </a:r>
          </a:p>
          <a:p>
            <a:pPr lvl="1"/>
            <a:r>
              <a:rPr lang="en-US" dirty="0" err="1"/>
              <a:t>ui</a:t>
            </a:r>
            <a:endParaRPr lang="en-US" dirty="0"/>
          </a:p>
          <a:p>
            <a:pPr lvl="2"/>
            <a:r>
              <a:rPr lang="en-US" dirty="0"/>
              <a:t>Controls the look of a page</a:t>
            </a:r>
          </a:p>
          <a:p>
            <a:pPr lvl="1"/>
            <a:r>
              <a:rPr lang="en-US" dirty="0"/>
              <a:t>server</a:t>
            </a:r>
          </a:p>
          <a:p>
            <a:pPr lvl="2"/>
            <a:r>
              <a:rPr lang="en-US" dirty="0"/>
              <a:t>Controls the logic</a:t>
            </a:r>
          </a:p>
          <a:p>
            <a:pPr lvl="2"/>
            <a:r>
              <a:rPr lang="en-US" dirty="0"/>
              <a:t>Continuously monitors the </a:t>
            </a:r>
            <a:r>
              <a:rPr lang="en-US" dirty="0" err="1"/>
              <a:t>ui</a:t>
            </a:r>
            <a:r>
              <a:rPr lang="en-US" dirty="0"/>
              <a:t> (</a:t>
            </a:r>
            <a:r>
              <a:rPr lang="en-US" i="1" dirty="0"/>
              <a:t>reactivity</a:t>
            </a:r>
            <a:r>
              <a:rPr lang="en-US" dirty="0"/>
              <a:t>)</a:t>
            </a:r>
          </a:p>
          <a:p>
            <a:pPr lvl="1"/>
            <a:r>
              <a:rPr lang="en-US" dirty="0" err="1"/>
              <a:t>shinyApp</a:t>
            </a:r>
            <a:endParaRPr lang="en-US" dirty="0"/>
          </a:p>
          <a:p>
            <a:pPr lvl="2"/>
            <a:r>
              <a:rPr lang="en-US" dirty="0"/>
              <a:t>Puts it all together</a:t>
            </a:r>
          </a:p>
        </p:txBody>
      </p:sp>
    </p:spTree>
    <p:extLst>
      <p:ext uri="{BB962C8B-B14F-4D97-AF65-F5344CB8AC3E}">
        <p14:creationId xmlns:p14="http://schemas.microsoft.com/office/powerpoint/2010/main" val="32617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FD93-3D75-4948-9709-42A1CE89DBF8}"/>
              </a:ext>
            </a:extLst>
          </p:cNvPr>
          <p:cNvSpPr>
            <a:spLocks noGrp="1"/>
          </p:cNvSpPr>
          <p:nvPr>
            <p:ph type="title"/>
          </p:nvPr>
        </p:nvSpPr>
        <p:spPr/>
        <p:txBody>
          <a:bodyPr/>
          <a:lstStyle/>
          <a:p>
            <a:r>
              <a:rPr lang="en-US" dirty="0"/>
              <a:t>Just a little more complex - </a:t>
            </a:r>
            <a:r>
              <a:rPr lang="en-US" dirty="0" err="1"/>
              <a:t>shinyCostaRica</a:t>
            </a:r>
            <a:endParaRPr lang="en-US" dirty="0"/>
          </a:p>
        </p:txBody>
      </p:sp>
      <p:pic>
        <p:nvPicPr>
          <p:cNvPr id="4" name="Picture 3">
            <a:extLst>
              <a:ext uri="{FF2B5EF4-FFF2-40B4-BE49-F238E27FC236}">
                <a16:creationId xmlns:a16="http://schemas.microsoft.com/office/drawing/2014/main" id="{E1EA74CF-F73E-4642-B488-E60E349ACC1E}"/>
              </a:ext>
            </a:extLst>
          </p:cNvPr>
          <p:cNvPicPr>
            <a:picLocks noChangeAspect="1"/>
          </p:cNvPicPr>
          <p:nvPr/>
        </p:nvPicPr>
        <p:blipFill rotWithShape="1">
          <a:blip r:embed="rId3"/>
          <a:srcRect b="4841"/>
          <a:stretch/>
        </p:blipFill>
        <p:spPr>
          <a:xfrm>
            <a:off x="1330504" y="1304136"/>
            <a:ext cx="9759871" cy="5553864"/>
          </a:xfrm>
          <a:prstGeom prst="rect">
            <a:avLst/>
          </a:prstGeom>
        </p:spPr>
      </p:pic>
    </p:spTree>
    <p:extLst>
      <p:ext uri="{BB962C8B-B14F-4D97-AF65-F5344CB8AC3E}">
        <p14:creationId xmlns:p14="http://schemas.microsoft.com/office/powerpoint/2010/main" val="259538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728F2-326F-4C0D-8791-001DBE83D9E0}"/>
              </a:ext>
            </a:extLst>
          </p:cNvPr>
          <p:cNvSpPr>
            <a:spLocks noGrp="1"/>
          </p:cNvSpPr>
          <p:nvPr>
            <p:ph type="title"/>
          </p:nvPr>
        </p:nvSpPr>
        <p:spPr/>
        <p:txBody>
          <a:bodyPr/>
          <a:lstStyle/>
          <a:p>
            <a:r>
              <a:rPr lang="en-US" dirty="0"/>
              <a:t>Body parts (</a:t>
            </a:r>
            <a:r>
              <a:rPr lang="en-US" dirty="0" err="1"/>
              <a:t>ui</a:t>
            </a:r>
            <a:r>
              <a:rPr lang="en-US" dirty="0"/>
              <a:t>)</a:t>
            </a:r>
          </a:p>
        </p:txBody>
      </p:sp>
      <p:sp>
        <p:nvSpPr>
          <p:cNvPr id="3" name="Content Placeholder 2">
            <a:extLst>
              <a:ext uri="{FF2B5EF4-FFF2-40B4-BE49-F238E27FC236}">
                <a16:creationId xmlns:a16="http://schemas.microsoft.com/office/drawing/2014/main" id="{DCDBBA28-D2A3-44CD-A590-40A5DC0A0EF6}"/>
              </a:ext>
            </a:extLst>
          </p:cNvPr>
          <p:cNvSpPr>
            <a:spLocks noGrp="1"/>
          </p:cNvSpPr>
          <p:nvPr>
            <p:ph idx="1"/>
          </p:nvPr>
        </p:nvSpPr>
        <p:spPr>
          <a:xfrm>
            <a:off x="838200" y="1432009"/>
            <a:ext cx="10515600" cy="4351338"/>
          </a:xfrm>
        </p:spPr>
        <p:txBody>
          <a:bodyPr/>
          <a:lstStyle/>
          <a:p>
            <a:r>
              <a:rPr lang="en-US" dirty="0"/>
              <a:t>Page </a:t>
            </a:r>
          </a:p>
          <a:p>
            <a:r>
              <a:rPr lang="en-US" dirty="0"/>
              <a:t>Header</a:t>
            </a:r>
          </a:p>
          <a:p>
            <a:r>
              <a:rPr lang="en-US" dirty="0"/>
              <a:t>Sidebar</a:t>
            </a:r>
          </a:p>
          <a:p>
            <a:endParaRPr lang="en-US" dirty="0"/>
          </a:p>
          <a:p>
            <a:r>
              <a:rPr lang="en-US" dirty="0"/>
              <a:t>Body</a:t>
            </a:r>
          </a:p>
          <a:p>
            <a:pPr lvl="1"/>
            <a:r>
              <a:rPr lang="en-US" dirty="0" err="1"/>
              <a:t>tabItems</a:t>
            </a:r>
            <a:endParaRPr lang="en-US" dirty="0"/>
          </a:p>
          <a:p>
            <a:pPr lvl="2"/>
            <a:r>
              <a:rPr lang="en-US" dirty="0" err="1"/>
              <a:t>tabItem</a:t>
            </a:r>
            <a:endParaRPr lang="en-US" dirty="0"/>
          </a:p>
          <a:p>
            <a:endParaRPr lang="en-US" dirty="0"/>
          </a:p>
        </p:txBody>
      </p:sp>
      <p:pic>
        <p:nvPicPr>
          <p:cNvPr id="4" name="Picture 3">
            <a:extLst>
              <a:ext uri="{FF2B5EF4-FFF2-40B4-BE49-F238E27FC236}">
                <a16:creationId xmlns:a16="http://schemas.microsoft.com/office/drawing/2014/main" id="{A242BDA5-9E29-4E8C-8A40-9E0A3E1A925A}"/>
              </a:ext>
            </a:extLst>
          </p:cNvPr>
          <p:cNvPicPr>
            <a:picLocks noChangeAspect="1"/>
          </p:cNvPicPr>
          <p:nvPr/>
        </p:nvPicPr>
        <p:blipFill>
          <a:blip r:embed="rId2"/>
          <a:stretch>
            <a:fillRect/>
          </a:stretch>
        </p:blipFill>
        <p:spPr>
          <a:xfrm>
            <a:off x="4355740" y="1526785"/>
            <a:ext cx="5187932" cy="1468424"/>
          </a:xfrm>
          <a:prstGeom prst="rect">
            <a:avLst/>
          </a:prstGeom>
        </p:spPr>
      </p:pic>
      <p:cxnSp>
        <p:nvCxnSpPr>
          <p:cNvPr id="6" name="Straight Arrow Connector 5">
            <a:extLst>
              <a:ext uri="{FF2B5EF4-FFF2-40B4-BE49-F238E27FC236}">
                <a16:creationId xmlns:a16="http://schemas.microsoft.com/office/drawing/2014/main" id="{115F2070-0506-43AF-94A2-8DFAF8ECDD5F}"/>
              </a:ext>
            </a:extLst>
          </p:cNvPr>
          <p:cNvCxnSpPr>
            <a:cxnSpLocks/>
          </p:cNvCxnSpPr>
          <p:nvPr/>
        </p:nvCxnSpPr>
        <p:spPr>
          <a:xfrm flipV="1">
            <a:off x="2058914" y="1710531"/>
            <a:ext cx="2585754" cy="499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0E85EA7-7B52-4A17-9B68-536191339195}"/>
              </a:ext>
            </a:extLst>
          </p:cNvPr>
          <p:cNvCxnSpPr>
            <a:cxnSpLocks/>
          </p:cNvCxnSpPr>
          <p:nvPr/>
        </p:nvCxnSpPr>
        <p:spPr>
          <a:xfrm flipV="1">
            <a:off x="2379862" y="1913579"/>
            <a:ext cx="2058914" cy="27567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27EA94A-69DF-4947-B117-B030374A0147}"/>
              </a:ext>
            </a:extLst>
          </p:cNvPr>
          <p:cNvCxnSpPr>
            <a:cxnSpLocks/>
          </p:cNvCxnSpPr>
          <p:nvPr/>
        </p:nvCxnSpPr>
        <p:spPr>
          <a:xfrm flipV="1">
            <a:off x="2379862" y="2188013"/>
            <a:ext cx="2058914" cy="5695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E02B8CD-4A46-40E1-89C8-92BA24A34F01}"/>
              </a:ext>
            </a:extLst>
          </p:cNvPr>
          <p:cNvPicPr>
            <a:picLocks noChangeAspect="1"/>
          </p:cNvPicPr>
          <p:nvPr/>
        </p:nvPicPr>
        <p:blipFill>
          <a:blip r:embed="rId3"/>
          <a:stretch>
            <a:fillRect/>
          </a:stretch>
        </p:blipFill>
        <p:spPr>
          <a:xfrm>
            <a:off x="4592875" y="3244720"/>
            <a:ext cx="5314134" cy="3661937"/>
          </a:xfrm>
          <a:prstGeom prst="rect">
            <a:avLst/>
          </a:prstGeom>
        </p:spPr>
      </p:pic>
      <p:cxnSp>
        <p:nvCxnSpPr>
          <p:cNvPr id="21" name="Straight Arrow Connector 20">
            <a:extLst>
              <a:ext uri="{FF2B5EF4-FFF2-40B4-BE49-F238E27FC236}">
                <a16:creationId xmlns:a16="http://schemas.microsoft.com/office/drawing/2014/main" id="{E63C4F97-845B-4F61-9EED-8FAD13A3948C}"/>
              </a:ext>
            </a:extLst>
          </p:cNvPr>
          <p:cNvCxnSpPr>
            <a:cxnSpLocks/>
          </p:cNvCxnSpPr>
          <p:nvPr/>
        </p:nvCxnSpPr>
        <p:spPr>
          <a:xfrm flipV="1">
            <a:off x="2005423" y="3336652"/>
            <a:ext cx="2587452" cy="3771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A3DBC0-9A2B-4BA1-AD93-197E3CCA2685}"/>
              </a:ext>
            </a:extLst>
          </p:cNvPr>
          <p:cNvCxnSpPr>
            <a:cxnSpLocks/>
          </p:cNvCxnSpPr>
          <p:nvPr/>
        </p:nvCxnSpPr>
        <p:spPr>
          <a:xfrm flipV="1">
            <a:off x="2785589" y="3452238"/>
            <a:ext cx="1913579" cy="69036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FD93819-09AC-4B01-8308-6E133AB82259}"/>
              </a:ext>
            </a:extLst>
          </p:cNvPr>
          <p:cNvCxnSpPr>
            <a:cxnSpLocks/>
          </p:cNvCxnSpPr>
          <p:nvPr/>
        </p:nvCxnSpPr>
        <p:spPr>
          <a:xfrm flipV="1">
            <a:off x="2962211" y="3643412"/>
            <a:ext cx="1942849" cy="89955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1F3FB311-C8BD-4640-9048-3003D735F6D6}"/>
              </a:ext>
            </a:extLst>
          </p:cNvPr>
          <p:cNvSpPr/>
          <p:nvPr/>
        </p:nvSpPr>
        <p:spPr>
          <a:xfrm>
            <a:off x="5691883" y="3429000"/>
            <a:ext cx="570216" cy="14640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6B4D31AE-61CA-429C-A92E-6E906546C3AA}"/>
              </a:ext>
            </a:extLst>
          </p:cNvPr>
          <p:cNvCxnSpPr>
            <a:cxnSpLocks/>
            <a:stCxn id="28" idx="3"/>
          </p:cNvCxnSpPr>
          <p:nvPr/>
        </p:nvCxnSpPr>
        <p:spPr>
          <a:xfrm flipV="1">
            <a:off x="6262099" y="2419566"/>
            <a:ext cx="1299681" cy="108263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960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728F2-326F-4C0D-8791-001DBE83D9E0}"/>
              </a:ext>
            </a:extLst>
          </p:cNvPr>
          <p:cNvSpPr>
            <a:spLocks noGrp="1"/>
          </p:cNvSpPr>
          <p:nvPr>
            <p:ph type="title"/>
          </p:nvPr>
        </p:nvSpPr>
        <p:spPr/>
        <p:txBody>
          <a:bodyPr/>
          <a:lstStyle/>
          <a:p>
            <a:r>
              <a:rPr lang="en-US" dirty="0"/>
              <a:t>Body parts (</a:t>
            </a:r>
            <a:r>
              <a:rPr lang="en-US" dirty="0" err="1"/>
              <a:t>ui</a:t>
            </a:r>
            <a:r>
              <a:rPr lang="en-US" dirty="0"/>
              <a:t>)</a:t>
            </a:r>
          </a:p>
        </p:txBody>
      </p:sp>
      <p:sp>
        <p:nvSpPr>
          <p:cNvPr id="3" name="Content Placeholder 2">
            <a:extLst>
              <a:ext uri="{FF2B5EF4-FFF2-40B4-BE49-F238E27FC236}">
                <a16:creationId xmlns:a16="http://schemas.microsoft.com/office/drawing/2014/main" id="{DCDBBA28-D2A3-44CD-A590-40A5DC0A0EF6}"/>
              </a:ext>
            </a:extLst>
          </p:cNvPr>
          <p:cNvSpPr>
            <a:spLocks noGrp="1"/>
          </p:cNvSpPr>
          <p:nvPr>
            <p:ph idx="1"/>
          </p:nvPr>
        </p:nvSpPr>
        <p:spPr>
          <a:xfrm>
            <a:off x="838200" y="1690687"/>
            <a:ext cx="4057763" cy="4092659"/>
          </a:xfrm>
        </p:spPr>
        <p:txBody>
          <a:bodyPr/>
          <a:lstStyle/>
          <a:p>
            <a:r>
              <a:rPr lang="en-US" dirty="0"/>
              <a:t>This app uses a </a:t>
            </a:r>
            <a:r>
              <a:rPr lang="en-US" dirty="0" err="1"/>
              <a:t>fluidRow</a:t>
            </a:r>
            <a:r>
              <a:rPr lang="en-US" dirty="0"/>
              <a:t>() layout</a:t>
            </a:r>
          </a:p>
          <a:p>
            <a:pPr lvl="1"/>
            <a:r>
              <a:rPr lang="en-US" dirty="0"/>
              <a:t>Page divided into rows</a:t>
            </a:r>
          </a:p>
          <a:p>
            <a:pPr lvl="2"/>
            <a:r>
              <a:rPr lang="en-US" dirty="0"/>
              <a:t>Columns within rows</a:t>
            </a:r>
          </a:p>
          <a:p>
            <a:endParaRPr lang="en-US" dirty="0"/>
          </a:p>
        </p:txBody>
      </p:sp>
      <p:pic>
        <p:nvPicPr>
          <p:cNvPr id="15" name="Picture 14">
            <a:extLst>
              <a:ext uri="{FF2B5EF4-FFF2-40B4-BE49-F238E27FC236}">
                <a16:creationId xmlns:a16="http://schemas.microsoft.com/office/drawing/2014/main" id="{4E02B8CD-4A46-40E1-89C8-92BA24A34F01}"/>
              </a:ext>
            </a:extLst>
          </p:cNvPr>
          <p:cNvPicPr>
            <a:picLocks noChangeAspect="1"/>
          </p:cNvPicPr>
          <p:nvPr/>
        </p:nvPicPr>
        <p:blipFill>
          <a:blip r:embed="rId2"/>
          <a:stretch>
            <a:fillRect/>
          </a:stretch>
        </p:blipFill>
        <p:spPr>
          <a:xfrm>
            <a:off x="4993566" y="1690688"/>
            <a:ext cx="7212338" cy="4969978"/>
          </a:xfrm>
          <a:prstGeom prst="rect">
            <a:avLst/>
          </a:prstGeom>
        </p:spPr>
      </p:pic>
      <p:grpSp>
        <p:nvGrpSpPr>
          <p:cNvPr id="61" name="Group 60">
            <a:extLst>
              <a:ext uri="{FF2B5EF4-FFF2-40B4-BE49-F238E27FC236}">
                <a16:creationId xmlns:a16="http://schemas.microsoft.com/office/drawing/2014/main" id="{681BE9FA-5BB0-4324-AB48-9A660F19C21B}"/>
              </a:ext>
            </a:extLst>
          </p:cNvPr>
          <p:cNvGrpSpPr/>
          <p:nvPr/>
        </p:nvGrpSpPr>
        <p:grpSpPr>
          <a:xfrm>
            <a:off x="838200" y="3344237"/>
            <a:ext cx="4751797" cy="3388399"/>
            <a:chOff x="838200" y="3344237"/>
            <a:chExt cx="4751797" cy="3388399"/>
          </a:xfrm>
        </p:grpSpPr>
        <p:sp>
          <p:nvSpPr>
            <p:cNvPr id="16" name="Rectangle 15">
              <a:extLst>
                <a:ext uri="{FF2B5EF4-FFF2-40B4-BE49-F238E27FC236}">
                  <a16:creationId xmlns:a16="http://schemas.microsoft.com/office/drawing/2014/main" id="{346DF9EB-CC53-47DF-AE7C-25A3DE4CFB4A}"/>
                </a:ext>
              </a:extLst>
            </p:cNvPr>
            <p:cNvSpPr/>
            <p:nvPr/>
          </p:nvSpPr>
          <p:spPr>
            <a:xfrm>
              <a:off x="838200" y="3344237"/>
              <a:ext cx="4751797" cy="3388399"/>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chemeClr val="bg1"/>
                </a:solidFill>
              </a:endParaRPr>
            </a:p>
          </p:txBody>
        </p:sp>
        <p:sp>
          <p:nvSpPr>
            <p:cNvPr id="17" name="TextBox 16">
              <a:extLst>
                <a:ext uri="{FF2B5EF4-FFF2-40B4-BE49-F238E27FC236}">
                  <a16:creationId xmlns:a16="http://schemas.microsoft.com/office/drawing/2014/main" id="{1860AAF7-815E-4AF6-A977-B46D67ABAED5}"/>
                </a:ext>
              </a:extLst>
            </p:cNvPr>
            <p:cNvSpPr txBox="1"/>
            <p:nvPr/>
          </p:nvSpPr>
          <p:spPr>
            <a:xfrm>
              <a:off x="876950" y="3437911"/>
              <a:ext cx="4679140" cy="369332"/>
            </a:xfrm>
            <a:prstGeom prst="rect">
              <a:avLst/>
            </a:prstGeom>
            <a:noFill/>
            <a:ln w="28575">
              <a:solidFill>
                <a:schemeClr val="bg1"/>
              </a:solidFill>
            </a:ln>
          </p:spPr>
          <p:txBody>
            <a:bodyPr wrap="square" rtlCol="0">
              <a:spAutoFit/>
            </a:bodyPr>
            <a:lstStyle/>
            <a:p>
              <a:r>
                <a:rPr lang="en-US" dirty="0" err="1">
                  <a:solidFill>
                    <a:schemeClr val="bg1"/>
                  </a:solidFill>
                </a:rPr>
                <a:t>dashboardHeader</a:t>
              </a:r>
              <a:r>
                <a:rPr lang="en-US" dirty="0">
                  <a:solidFill>
                    <a:schemeClr val="bg1"/>
                  </a:solidFill>
                </a:rPr>
                <a:t>()</a:t>
              </a:r>
            </a:p>
          </p:txBody>
        </p:sp>
        <p:cxnSp>
          <p:nvCxnSpPr>
            <p:cNvPr id="19" name="Straight Connector 18">
              <a:extLst>
                <a:ext uri="{FF2B5EF4-FFF2-40B4-BE49-F238E27FC236}">
                  <a16:creationId xmlns:a16="http://schemas.microsoft.com/office/drawing/2014/main" id="{8F4BCFF6-7141-4F64-AA08-4A9E9CFB8670}"/>
                </a:ext>
              </a:extLst>
            </p:cNvPr>
            <p:cNvCxnSpPr/>
            <p:nvPr/>
          </p:nvCxnSpPr>
          <p:spPr>
            <a:xfrm>
              <a:off x="1602103" y="3842788"/>
              <a:ext cx="0" cy="28409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A71680-3676-4CEE-B01D-70D0B6927135}"/>
                </a:ext>
              </a:extLst>
            </p:cNvPr>
            <p:cNvSpPr txBox="1"/>
            <p:nvPr/>
          </p:nvSpPr>
          <p:spPr>
            <a:xfrm>
              <a:off x="1866172" y="3915583"/>
              <a:ext cx="1309134" cy="261610"/>
            </a:xfrm>
            <a:prstGeom prst="rect">
              <a:avLst/>
            </a:prstGeom>
            <a:noFill/>
          </p:spPr>
          <p:txBody>
            <a:bodyPr wrap="square" rtlCol="0">
              <a:spAutoFit/>
            </a:bodyPr>
            <a:lstStyle/>
            <a:p>
              <a:r>
                <a:rPr lang="en-US" sz="1100" dirty="0" err="1">
                  <a:solidFill>
                    <a:schemeClr val="bg1"/>
                  </a:solidFill>
                </a:rPr>
                <a:t>dashboardSidebar</a:t>
              </a:r>
              <a:r>
                <a:rPr lang="en-US" sz="1100" dirty="0">
                  <a:solidFill>
                    <a:schemeClr val="bg1"/>
                  </a:solidFill>
                </a:rPr>
                <a:t>()</a:t>
              </a:r>
            </a:p>
          </p:txBody>
        </p:sp>
        <p:sp>
          <p:nvSpPr>
            <p:cNvPr id="22" name="TextBox 21">
              <a:extLst>
                <a:ext uri="{FF2B5EF4-FFF2-40B4-BE49-F238E27FC236}">
                  <a16:creationId xmlns:a16="http://schemas.microsoft.com/office/drawing/2014/main" id="{18EC1F24-2DB1-43DE-BAD3-D1606CC3779D}"/>
                </a:ext>
              </a:extLst>
            </p:cNvPr>
            <p:cNvSpPr txBox="1"/>
            <p:nvPr/>
          </p:nvSpPr>
          <p:spPr>
            <a:xfrm>
              <a:off x="1646261" y="4226902"/>
              <a:ext cx="3853862" cy="369332"/>
            </a:xfrm>
            <a:prstGeom prst="rect">
              <a:avLst/>
            </a:prstGeom>
            <a:noFill/>
          </p:spPr>
          <p:txBody>
            <a:bodyPr wrap="square" rtlCol="0">
              <a:spAutoFit/>
            </a:bodyPr>
            <a:lstStyle/>
            <a:p>
              <a:pPr algn="ctr"/>
              <a:r>
                <a:rPr lang="en-US" dirty="0" err="1">
                  <a:solidFill>
                    <a:schemeClr val="bg1"/>
                  </a:solidFill>
                </a:rPr>
                <a:t>dashboardBody</a:t>
              </a:r>
              <a:r>
                <a:rPr lang="en-US" dirty="0">
                  <a:solidFill>
                    <a:schemeClr val="bg1"/>
                  </a:solidFill>
                </a:rPr>
                <a:t>()</a:t>
              </a:r>
            </a:p>
          </p:txBody>
        </p:sp>
        <p:cxnSp>
          <p:nvCxnSpPr>
            <p:cNvPr id="25" name="Straight Arrow Connector 24">
              <a:extLst>
                <a:ext uri="{FF2B5EF4-FFF2-40B4-BE49-F238E27FC236}">
                  <a16:creationId xmlns:a16="http://schemas.microsoft.com/office/drawing/2014/main" id="{E1517A2C-9782-4BB5-BC7B-CA86CDD78BE4}"/>
                </a:ext>
              </a:extLst>
            </p:cNvPr>
            <p:cNvCxnSpPr>
              <a:cxnSpLocks/>
            </p:cNvCxnSpPr>
            <p:nvPr/>
          </p:nvCxnSpPr>
          <p:spPr>
            <a:xfrm flipV="1">
              <a:off x="1577083" y="6475606"/>
              <a:ext cx="3979007" cy="178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B89779C-5F72-4CE4-976E-84D04F1F806C}"/>
                </a:ext>
              </a:extLst>
            </p:cNvPr>
            <p:cNvSpPr txBox="1"/>
            <p:nvPr/>
          </p:nvSpPr>
          <p:spPr>
            <a:xfrm>
              <a:off x="1636692" y="6169613"/>
              <a:ext cx="3866116" cy="307777"/>
            </a:xfrm>
            <a:prstGeom prst="rect">
              <a:avLst/>
            </a:prstGeom>
            <a:noFill/>
          </p:spPr>
          <p:txBody>
            <a:bodyPr wrap="square" rtlCol="0">
              <a:spAutoFit/>
            </a:bodyPr>
            <a:lstStyle/>
            <a:p>
              <a:pPr algn="ctr"/>
              <a:r>
                <a:rPr lang="en-US" sz="1400" dirty="0">
                  <a:solidFill>
                    <a:schemeClr val="bg1"/>
                  </a:solidFill>
                </a:rPr>
                <a:t>12 px</a:t>
              </a:r>
            </a:p>
          </p:txBody>
        </p:sp>
      </p:grpSp>
      <p:sp>
        <p:nvSpPr>
          <p:cNvPr id="5" name="Rectangle 4">
            <a:extLst>
              <a:ext uri="{FF2B5EF4-FFF2-40B4-BE49-F238E27FC236}">
                <a16:creationId xmlns:a16="http://schemas.microsoft.com/office/drawing/2014/main" id="{110387D6-E3FC-4BE0-9DF1-419914381834}"/>
              </a:ext>
            </a:extLst>
          </p:cNvPr>
          <p:cNvSpPr/>
          <p:nvPr/>
        </p:nvSpPr>
        <p:spPr>
          <a:xfrm>
            <a:off x="876949" y="3842788"/>
            <a:ext cx="4679140" cy="285342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D98628A-9D1C-405D-8B7F-1A5BEC539E38}"/>
              </a:ext>
            </a:extLst>
          </p:cNvPr>
          <p:cNvSpPr txBox="1"/>
          <p:nvPr/>
        </p:nvSpPr>
        <p:spPr>
          <a:xfrm>
            <a:off x="116584" y="2888163"/>
            <a:ext cx="1441363" cy="307777"/>
          </a:xfrm>
          <a:prstGeom prst="rect">
            <a:avLst/>
          </a:prstGeom>
          <a:noFill/>
          <a:ln>
            <a:solidFill>
              <a:schemeClr val="accent2"/>
            </a:solidFill>
          </a:ln>
        </p:spPr>
        <p:txBody>
          <a:bodyPr wrap="square" rtlCol="0">
            <a:spAutoFit/>
          </a:bodyPr>
          <a:lstStyle/>
          <a:p>
            <a:r>
              <a:rPr lang="en-US" sz="1400" dirty="0" err="1"/>
              <a:t>dashboardPage</a:t>
            </a:r>
            <a:r>
              <a:rPr lang="en-US" sz="1400" dirty="0"/>
              <a:t>()</a:t>
            </a:r>
          </a:p>
        </p:txBody>
      </p:sp>
      <p:cxnSp>
        <p:nvCxnSpPr>
          <p:cNvPr id="36" name="Straight Arrow Connector 35">
            <a:extLst>
              <a:ext uri="{FF2B5EF4-FFF2-40B4-BE49-F238E27FC236}">
                <a16:creationId xmlns:a16="http://schemas.microsoft.com/office/drawing/2014/main" id="{6A3BEAAB-0C82-4DCC-A3E6-6A6FD417DF97}"/>
              </a:ext>
            </a:extLst>
          </p:cNvPr>
          <p:cNvCxnSpPr>
            <a:cxnSpLocks/>
          </p:cNvCxnSpPr>
          <p:nvPr/>
        </p:nvCxnSpPr>
        <p:spPr>
          <a:xfrm>
            <a:off x="154112" y="3195940"/>
            <a:ext cx="647274" cy="29334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8E9AC15-96E1-48B9-A8AD-889A009ECA08}"/>
              </a:ext>
            </a:extLst>
          </p:cNvPr>
          <p:cNvSpPr txBox="1"/>
          <p:nvPr/>
        </p:nvSpPr>
        <p:spPr>
          <a:xfrm>
            <a:off x="898989" y="3893907"/>
            <a:ext cx="678094" cy="246221"/>
          </a:xfrm>
          <a:prstGeom prst="rect">
            <a:avLst/>
          </a:prstGeom>
          <a:noFill/>
          <a:ln>
            <a:solidFill>
              <a:schemeClr val="bg1"/>
            </a:solidFill>
          </a:ln>
        </p:spPr>
        <p:txBody>
          <a:bodyPr wrap="square" rtlCol="0">
            <a:spAutoFit/>
          </a:bodyPr>
          <a:lstStyle/>
          <a:p>
            <a:r>
              <a:rPr lang="en-US" sz="1000" dirty="0" err="1">
                <a:solidFill>
                  <a:schemeClr val="bg1"/>
                </a:solidFill>
              </a:rPr>
              <a:t>tabItem</a:t>
            </a:r>
            <a:r>
              <a:rPr lang="en-US" sz="1000" dirty="0">
                <a:solidFill>
                  <a:schemeClr val="bg1"/>
                </a:solidFill>
              </a:rPr>
              <a:t>()</a:t>
            </a:r>
          </a:p>
        </p:txBody>
      </p:sp>
      <p:sp>
        <p:nvSpPr>
          <p:cNvPr id="41" name="TextBox 40">
            <a:extLst>
              <a:ext uri="{FF2B5EF4-FFF2-40B4-BE49-F238E27FC236}">
                <a16:creationId xmlns:a16="http://schemas.microsoft.com/office/drawing/2014/main" id="{136D506A-37A5-42B7-A00E-E0BFF2B5DC63}"/>
              </a:ext>
            </a:extLst>
          </p:cNvPr>
          <p:cNvSpPr txBox="1"/>
          <p:nvPr/>
        </p:nvSpPr>
        <p:spPr>
          <a:xfrm>
            <a:off x="889421" y="4154387"/>
            <a:ext cx="678094" cy="246221"/>
          </a:xfrm>
          <a:prstGeom prst="rect">
            <a:avLst/>
          </a:prstGeom>
          <a:noFill/>
          <a:ln>
            <a:solidFill>
              <a:schemeClr val="bg1"/>
            </a:solidFill>
          </a:ln>
        </p:spPr>
        <p:txBody>
          <a:bodyPr wrap="square" rtlCol="0">
            <a:spAutoFit/>
          </a:bodyPr>
          <a:lstStyle/>
          <a:p>
            <a:r>
              <a:rPr lang="en-US" sz="1000" dirty="0" err="1">
                <a:solidFill>
                  <a:schemeClr val="bg1"/>
                </a:solidFill>
              </a:rPr>
              <a:t>tabItem</a:t>
            </a:r>
            <a:r>
              <a:rPr lang="en-US" sz="1000" dirty="0">
                <a:solidFill>
                  <a:schemeClr val="bg1"/>
                </a:solidFill>
              </a:rPr>
              <a:t>()</a:t>
            </a:r>
          </a:p>
        </p:txBody>
      </p:sp>
      <p:cxnSp>
        <p:nvCxnSpPr>
          <p:cNvPr id="43" name="Straight Arrow Connector 42">
            <a:extLst>
              <a:ext uri="{FF2B5EF4-FFF2-40B4-BE49-F238E27FC236}">
                <a16:creationId xmlns:a16="http://schemas.microsoft.com/office/drawing/2014/main" id="{3551FF63-E6DC-473C-9957-6147D152B052}"/>
              </a:ext>
            </a:extLst>
          </p:cNvPr>
          <p:cNvCxnSpPr>
            <a:cxnSpLocks/>
            <a:stCxn id="20" idx="1"/>
          </p:cNvCxnSpPr>
          <p:nvPr/>
        </p:nvCxnSpPr>
        <p:spPr>
          <a:xfrm flipH="1" flipV="1">
            <a:off x="1589556" y="4044400"/>
            <a:ext cx="276616" cy="198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83B0D576-35D0-4E31-AF1D-42F1D7FB3EA5}"/>
              </a:ext>
            </a:extLst>
          </p:cNvPr>
          <p:cNvSpPr/>
          <p:nvPr/>
        </p:nvSpPr>
        <p:spPr>
          <a:xfrm>
            <a:off x="1636692" y="4643919"/>
            <a:ext cx="3919397" cy="27183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ABFBD64-BD74-4AA0-81AE-37365C4B1C20}"/>
              </a:ext>
            </a:extLst>
          </p:cNvPr>
          <p:cNvSpPr txBox="1"/>
          <p:nvPr/>
        </p:nvSpPr>
        <p:spPr>
          <a:xfrm>
            <a:off x="1628455" y="4669800"/>
            <a:ext cx="2244904" cy="246221"/>
          </a:xfrm>
          <a:prstGeom prst="rect">
            <a:avLst/>
          </a:prstGeom>
          <a:noFill/>
        </p:spPr>
        <p:txBody>
          <a:bodyPr wrap="square" rtlCol="0">
            <a:spAutoFit/>
          </a:bodyPr>
          <a:lstStyle/>
          <a:p>
            <a:pPr algn="ctr"/>
            <a:r>
              <a:rPr lang="en-US" sz="1000" dirty="0" err="1">
                <a:solidFill>
                  <a:schemeClr val="bg1"/>
                </a:solidFill>
              </a:rPr>
              <a:t>fluidRow</a:t>
            </a:r>
            <a:r>
              <a:rPr lang="en-US" sz="1000" dirty="0">
                <a:solidFill>
                  <a:schemeClr val="bg1"/>
                </a:solidFill>
              </a:rPr>
              <a:t>()</a:t>
            </a:r>
          </a:p>
        </p:txBody>
      </p:sp>
      <p:sp>
        <p:nvSpPr>
          <p:cNvPr id="48" name="Rectangle: Rounded Corners 47">
            <a:extLst>
              <a:ext uri="{FF2B5EF4-FFF2-40B4-BE49-F238E27FC236}">
                <a16:creationId xmlns:a16="http://schemas.microsoft.com/office/drawing/2014/main" id="{BEB3F3A4-9700-48CA-BD5C-5381B868E671}"/>
              </a:ext>
            </a:extLst>
          </p:cNvPr>
          <p:cNvSpPr/>
          <p:nvPr/>
        </p:nvSpPr>
        <p:spPr>
          <a:xfrm>
            <a:off x="3744930" y="4671584"/>
            <a:ext cx="636998" cy="230643"/>
          </a:xfrm>
          <a:prstGeom prst="round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08218BFA-6DB4-47EE-85AF-847EB575DBCE}"/>
              </a:ext>
            </a:extLst>
          </p:cNvPr>
          <p:cNvSpPr/>
          <p:nvPr/>
        </p:nvSpPr>
        <p:spPr>
          <a:xfrm>
            <a:off x="4602484" y="4672481"/>
            <a:ext cx="636998" cy="230643"/>
          </a:xfrm>
          <a:prstGeom prst="round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0C3C597D-8C8A-4431-A751-642CEA17BFD3}"/>
              </a:ext>
            </a:extLst>
          </p:cNvPr>
          <p:cNvSpPr txBox="1"/>
          <p:nvPr/>
        </p:nvSpPr>
        <p:spPr>
          <a:xfrm>
            <a:off x="3732251" y="4663794"/>
            <a:ext cx="652409" cy="246221"/>
          </a:xfrm>
          <a:prstGeom prst="rect">
            <a:avLst/>
          </a:prstGeom>
          <a:noFill/>
        </p:spPr>
        <p:txBody>
          <a:bodyPr wrap="square" rtlCol="0">
            <a:spAutoFit/>
          </a:bodyPr>
          <a:lstStyle/>
          <a:p>
            <a:pPr algn="ctr"/>
            <a:r>
              <a:rPr lang="en-US" sz="1000" dirty="0"/>
              <a:t>column()</a:t>
            </a:r>
          </a:p>
        </p:txBody>
      </p:sp>
      <p:sp>
        <p:nvSpPr>
          <p:cNvPr id="51" name="TextBox 50">
            <a:extLst>
              <a:ext uri="{FF2B5EF4-FFF2-40B4-BE49-F238E27FC236}">
                <a16:creationId xmlns:a16="http://schemas.microsoft.com/office/drawing/2014/main" id="{3E6FA511-7FCF-4DCE-9C3C-88D7983DA89D}"/>
              </a:ext>
            </a:extLst>
          </p:cNvPr>
          <p:cNvSpPr txBox="1"/>
          <p:nvPr/>
        </p:nvSpPr>
        <p:spPr>
          <a:xfrm>
            <a:off x="4604346" y="4669800"/>
            <a:ext cx="652409" cy="246221"/>
          </a:xfrm>
          <a:prstGeom prst="rect">
            <a:avLst/>
          </a:prstGeom>
          <a:noFill/>
        </p:spPr>
        <p:txBody>
          <a:bodyPr wrap="square" rtlCol="0">
            <a:spAutoFit/>
          </a:bodyPr>
          <a:lstStyle/>
          <a:p>
            <a:pPr algn="ctr"/>
            <a:r>
              <a:rPr lang="en-US" sz="1000" dirty="0"/>
              <a:t>column()</a:t>
            </a:r>
          </a:p>
        </p:txBody>
      </p:sp>
      <p:sp>
        <p:nvSpPr>
          <p:cNvPr id="52" name="Rectangle: Rounded Corners 51">
            <a:extLst>
              <a:ext uri="{FF2B5EF4-FFF2-40B4-BE49-F238E27FC236}">
                <a16:creationId xmlns:a16="http://schemas.microsoft.com/office/drawing/2014/main" id="{BFEA036B-1182-450B-B68B-1C864E5B6479}"/>
              </a:ext>
            </a:extLst>
          </p:cNvPr>
          <p:cNvSpPr/>
          <p:nvPr/>
        </p:nvSpPr>
        <p:spPr>
          <a:xfrm>
            <a:off x="1640498" y="5085269"/>
            <a:ext cx="3919397" cy="27183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4290049-A3E4-4AA5-B60E-CBC2B017DD7A}"/>
              </a:ext>
            </a:extLst>
          </p:cNvPr>
          <p:cNvSpPr txBox="1"/>
          <p:nvPr/>
        </p:nvSpPr>
        <p:spPr>
          <a:xfrm>
            <a:off x="1632261" y="5111150"/>
            <a:ext cx="2244904" cy="246221"/>
          </a:xfrm>
          <a:prstGeom prst="rect">
            <a:avLst/>
          </a:prstGeom>
          <a:noFill/>
        </p:spPr>
        <p:txBody>
          <a:bodyPr wrap="square" rtlCol="0">
            <a:spAutoFit/>
          </a:bodyPr>
          <a:lstStyle/>
          <a:p>
            <a:pPr algn="ctr"/>
            <a:r>
              <a:rPr lang="en-US" sz="1000" dirty="0" err="1">
                <a:solidFill>
                  <a:schemeClr val="bg1"/>
                </a:solidFill>
              </a:rPr>
              <a:t>fluidRow</a:t>
            </a:r>
            <a:r>
              <a:rPr lang="en-US" sz="1000" dirty="0">
                <a:solidFill>
                  <a:schemeClr val="bg1"/>
                </a:solidFill>
              </a:rPr>
              <a:t>()</a:t>
            </a:r>
          </a:p>
        </p:txBody>
      </p:sp>
      <p:sp>
        <p:nvSpPr>
          <p:cNvPr id="58" name="Rectangle: Rounded Corners 57">
            <a:extLst>
              <a:ext uri="{FF2B5EF4-FFF2-40B4-BE49-F238E27FC236}">
                <a16:creationId xmlns:a16="http://schemas.microsoft.com/office/drawing/2014/main" id="{DF7308C0-C976-40AB-A064-E595BCAC57CC}"/>
              </a:ext>
            </a:extLst>
          </p:cNvPr>
          <p:cNvSpPr/>
          <p:nvPr/>
        </p:nvSpPr>
        <p:spPr>
          <a:xfrm>
            <a:off x="3744619" y="5113028"/>
            <a:ext cx="636998" cy="230643"/>
          </a:xfrm>
          <a:prstGeom prst="round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0A2C819-EBA4-4BFB-922B-410744A470BB}"/>
              </a:ext>
            </a:extLst>
          </p:cNvPr>
          <p:cNvSpPr txBox="1"/>
          <p:nvPr/>
        </p:nvSpPr>
        <p:spPr>
          <a:xfrm>
            <a:off x="3744619" y="5103194"/>
            <a:ext cx="652405" cy="246221"/>
          </a:xfrm>
          <a:prstGeom prst="rect">
            <a:avLst/>
          </a:prstGeom>
          <a:noFill/>
        </p:spPr>
        <p:txBody>
          <a:bodyPr wrap="square" rtlCol="0">
            <a:spAutoFit/>
          </a:bodyPr>
          <a:lstStyle/>
          <a:p>
            <a:pPr algn="ctr"/>
            <a:r>
              <a:rPr lang="en-US" sz="1000" dirty="0"/>
              <a:t>column()</a:t>
            </a:r>
          </a:p>
        </p:txBody>
      </p:sp>
      <p:sp>
        <p:nvSpPr>
          <p:cNvPr id="59" name="Rectangle: Rounded Corners 58">
            <a:extLst>
              <a:ext uri="{FF2B5EF4-FFF2-40B4-BE49-F238E27FC236}">
                <a16:creationId xmlns:a16="http://schemas.microsoft.com/office/drawing/2014/main" id="{2E919D87-AA42-4211-B29C-0BC271DEBA0D}"/>
              </a:ext>
            </a:extLst>
          </p:cNvPr>
          <p:cNvSpPr/>
          <p:nvPr/>
        </p:nvSpPr>
        <p:spPr>
          <a:xfrm>
            <a:off x="4642030" y="5106140"/>
            <a:ext cx="636998" cy="230643"/>
          </a:xfrm>
          <a:prstGeom prst="round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6DEA2FB9-1876-4916-91C1-2E60CF96EAF0}"/>
              </a:ext>
            </a:extLst>
          </p:cNvPr>
          <p:cNvSpPr txBox="1"/>
          <p:nvPr/>
        </p:nvSpPr>
        <p:spPr>
          <a:xfrm>
            <a:off x="4633468" y="5103193"/>
            <a:ext cx="652405" cy="246221"/>
          </a:xfrm>
          <a:prstGeom prst="rect">
            <a:avLst/>
          </a:prstGeom>
          <a:noFill/>
        </p:spPr>
        <p:txBody>
          <a:bodyPr wrap="square" rtlCol="0">
            <a:spAutoFit/>
          </a:bodyPr>
          <a:lstStyle/>
          <a:p>
            <a:pPr algn="ctr"/>
            <a:r>
              <a:rPr lang="en-US" sz="1000" dirty="0"/>
              <a:t>column()</a:t>
            </a:r>
          </a:p>
        </p:txBody>
      </p:sp>
    </p:spTree>
    <p:extLst>
      <p:ext uri="{BB962C8B-B14F-4D97-AF65-F5344CB8AC3E}">
        <p14:creationId xmlns:p14="http://schemas.microsoft.com/office/powerpoint/2010/main" val="608486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8D82F-FF45-4706-9B1A-1A59C68E6407}"/>
              </a:ext>
            </a:extLst>
          </p:cNvPr>
          <p:cNvSpPr>
            <a:spLocks noGrp="1"/>
          </p:cNvSpPr>
          <p:nvPr>
            <p:ph type="title"/>
          </p:nvPr>
        </p:nvSpPr>
        <p:spPr/>
        <p:txBody>
          <a:bodyPr/>
          <a:lstStyle/>
          <a:p>
            <a:r>
              <a:rPr lang="en-US" dirty="0"/>
              <a:t>Inputs</a:t>
            </a:r>
          </a:p>
        </p:txBody>
      </p:sp>
      <p:sp>
        <p:nvSpPr>
          <p:cNvPr id="3" name="Content Placeholder 2">
            <a:extLst>
              <a:ext uri="{FF2B5EF4-FFF2-40B4-BE49-F238E27FC236}">
                <a16:creationId xmlns:a16="http://schemas.microsoft.com/office/drawing/2014/main" id="{9BC67436-1E69-43B0-B14B-EC876206DA85}"/>
              </a:ext>
            </a:extLst>
          </p:cNvPr>
          <p:cNvSpPr>
            <a:spLocks noGrp="1"/>
          </p:cNvSpPr>
          <p:nvPr>
            <p:ph idx="1"/>
          </p:nvPr>
        </p:nvSpPr>
        <p:spPr>
          <a:xfrm>
            <a:off x="838200" y="1825625"/>
            <a:ext cx="4566007" cy="4351338"/>
          </a:xfrm>
        </p:spPr>
        <p:txBody>
          <a:bodyPr/>
          <a:lstStyle/>
          <a:p>
            <a:r>
              <a:rPr lang="en-US" dirty="0" err="1"/>
              <a:t>radioButtons</a:t>
            </a:r>
            <a:r>
              <a:rPr lang="en-US" dirty="0"/>
              <a:t>()</a:t>
            </a:r>
          </a:p>
          <a:p>
            <a:endParaRPr lang="en-US" dirty="0"/>
          </a:p>
          <a:p>
            <a:endParaRPr lang="en-US" dirty="0"/>
          </a:p>
          <a:p>
            <a:pPr marL="0" indent="0">
              <a:buNone/>
            </a:pPr>
            <a:endParaRPr lang="en-US" dirty="0"/>
          </a:p>
          <a:p>
            <a:r>
              <a:rPr lang="en-US" dirty="0" err="1"/>
              <a:t>checkboxGroupInput</a:t>
            </a:r>
            <a:r>
              <a:rPr lang="en-US" dirty="0"/>
              <a:t>()</a:t>
            </a:r>
          </a:p>
        </p:txBody>
      </p:sp>
      <p:pic>
        <p:nvPicPr>
          <p:cNvPr id="4" name="Picture 3">
            <a:extLst>
              <a:ext uri="{FF2B5EF4-FFF2-40B4-BE49-F238E27FC236}">
                <a16:creationId xmlns:a16="http://schemas.microsoft.com/office/drawing/2014/main" id="{0C58B123-3853-40CF-8BE0-A076809A9E8A}"/>
              </a:ext>
            </a:extLst>
          </p:cNvPr>
          <p:cNvPicPr>
            <a:picLocks noChangeAspect="1"/>
          </p:cNvPicPr>
          <p:nvPr/>
        </p:nvPicPr>
        <p:blipFill>
          <a:blip r:embed="rId3"/>
          <a:stretch>
            <a:fillRect/>
          </a:stretch>
        </p:blipFill>
        <p:spPr>
          <a:xfrm>
            <a:off x="1183895" y="2447918"/>
            <a:ext cx="3957666" cy="981082"/>
          </a:xfrm>
          <a:prstGeom prst="rect">
            <a:avLst/>
          </a:prstGeom>
        </p:spPr>
      </p:pic>
      <p:pic>
        <p:nvPicPr>
          <p:cNvPr id="5" name="Picture 4">
            <a:extLst>
              <a:ext uri="{FF2B5EF4-FFF2-40B4-BE49-F238E27FC236}">
                <a16:creationId xmlns:a16="http://schemas.microsoft.com/office/drawing/2014/main" id="{83B49EFA-86A5-4616-AA35-9B893821ACD2}"/>
              </a:ext>
            </a:extLst>
          </p:cNvPr>
          <p:cNvPicPr>
            <a:picLocks noChangeAspect="1"/>
          </p:cNvPicPr>
          <p:nvPr/>
        </p:nvPicPr>
        <p:blipFill>
          <a:blip r:embed="rId4"/>
          <a:stretch>
            <a:fillRect/>
          </a:stretch>
        </p:blipFill>
        <p:spPr>
          <a:xfrm>
            <a:off x="1183896" y="4470293"/>
            <a:ext cx="6978096" cy="1793999"/>
          </a:xfrm>
          <a:prstGeom prst="rect">
            <a:avLst/>
          </a:prstGeom>
        </p:spPr>
      </p:pic>
      <p:pic>
        <p:nvPicPr>
          <p:cNvPr id="6" name="Picture 5">
            <a:extLst>
              <a:ext uri="{FF2B5EF4-FFF2-40B4-BE49-F238E27FC236}">
                <a16:creationId xmlns:a16="http://schemas.microsoft.com/office/drawing/2014/main" id="{BDB943AD-D3E3-4E4F-B476-99560F0E39A3}"/>
              </a:ext>
            </a:extLst>
          </p:cNvPr>
          <p:cNvPicPr>
            <a:picLocks noChangeAspect="1"/>
          </p:cNvPicPr>
          <p:nvPr/>
        </p:nvPicPr>
        <p:blipFill>
          <a:blip r:embed="rId5"/>
          <a:stretch>
            <a:fillRect/>
          </a:stretch>
        </p:blipFill>
        <p:spPr>
          <a:xfrm>
            <a:off x="7909704" y="2163326"/>
            <a:ext cx="1799373" cy="1375607"/>
          </a:xfrm>
          <a:prstGeom prst="rect">
            <a:avLst/>
          </a:prstGeom>
          <a:ln>
            <a:solidFill>
              <a:schemeClr val="tx1"/>
            </a:solidFill>
          </a:ln>
        </p:spPr>
      </p:pic>
      <p:sp>
        <p:nvSpPr>
          <p:cNvPr id="7" name="Arrow: Right 6">
            <a:extLst>
              <a:ext uri="{FF2B5EF4-FFF2-40B4-BE49-F238E27FC236}">
                <a16:creationId xmlns:a16="http://schemas.microsoft.com/office/drawing/2014/main" id="{4B2663CC-21DF-4655-A799-70254A6994E9}"/>
              </a:ext>
            </a:extLst>
          </p:cNvPr>
          <p:cNvSpPr/>
          <p:nvPr/>
        </p:nvSpPr>
        <p:spPr>
          <a:xfrm>
            <a:off x="5645649" y="2731981"/>
            <a:ext cx="1453794" cy="3040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E8FDDF3-5C6D-409B-87D6-D6C3974CF0D7}"/>
              </a:ext>
            </a:extLst>
          </p:cNvPr>
          <p:cNvPicPr>
            <a:picLocks noChangeAspect="1"/>
          </p:cNvPicPr>
          <p:nvPr/>
        </p:nvPicPr>
        <p:blipFill>
          <a:blip r:embed="rId6"/>
          <a:stretch>
            <a:fillRect/>
          </a:stretch>
        </p:blipFill>
        <p:spPr>
          <a:xfrm>
            <a:off x="9400850" y="4470293"/>
            <a:ext cx="2318516" cy="1840002"/>
          </a:xfrm>
          <a:prstGeom prst="rect">
            <a:avLst/>
          </a:prstGeom>
          <a:ln>
            <a:solidFill>
              <a:schemeClr val="tx1"/>
            </a:solidFill>
          </a:ln>
        </p:spPr>
      </p:pic>
      <p:sp>
        <p:nvSpPr>
          <p:cNvPr id="9" name="Arrow: Right 8">
            <a:extLst>
              <a:ext uri="{FF2B5EF4-FFF2-40B4-BE49-F238E27FC236}">
                <a16:creationId xmlns:a16="http://schemas.microsoft.com/office/drawing/2014/main" id="{047F6573-438C-4873-B9E4-B5244C3365DC}"/>
              </a:ext>
            </a:extLst>
          </p:cNvPr>
          <p:cNvSpPr/>
          <p:nvPr/>
        </p:nvSpPr>
        <p:spPr>
          <a:xfrm>
            <a:off x="8383711" y="5129284"/>
            <a:ext cx="850873" cy="29033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195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CA3A-1DE5-48EC-B1CE-79853FD8BDC3}"/>
              </a:ext>
            </a:extLst>
          </p:cNvPr>
          <p:cNvSpPr>
            <a:spLocks noGrp="1"/>
          </p:cNvSpPr>
          <p:nvPr>
            <p:ph type="title"/>
          </p:nvPr>
        </p:nvSpPr>
        <p:spPr/>
        <p:txBody>
          <a:bodyPr/>
          <a:lstStyle/>
          <a:p>
            <a:r>
              <a:rPr lang="en-US" dirty="0"/>
              <a:t>Conditions, Conditions</a:t>
            </a:r>
          </a:p>
        </p:txBody>
      </p:sp>
      <p:pic>
        <p:nvPicPr>
          <p:cNvPr id="5" name="Content Placeholder 4">
            <a:extLst>
              <a:ext uri="{FF2B5EF4-FFF2-40B4-BE49-F238E27FC236}">
                <a16:creationId xmlns:a16="http://schemas.microsoft.com/office/drawing/2014/main" id="{FE7C91B9-8A5A-447C-96F2-0C87BE7FF579}"/>
              </a:ext>
            </a:extLst>
          </p:cNvPr>
          <p:cNvPicPr>
            <a:picLocks noGrp="1" noChangeAspect="1"/>
          </p:cNvPicPr>
          <p:nvPr>
            <p:ph idx="1"/>
          </p:nvPr>
        </p:nvPicPr>
        <p:blipFill>
          <a:blip r:embed="rId2"/>
          <a:stretch>
            <a:fillRect/>
          </a:stretch>
        </p:blipFill>
        <p:spPr>
          <a:xfrm>
            <a:off x="2956597" y="1573250"/>
            <a:ext cx="7713115" cy="2362978"/>
          </a:xfrm>
          <a:prstGeom prst="rect">
            <a:avLst/>
          </a:prstGeom>
        </p:spPr>
      </p:pic>
      <p:cxnSp>
        <p:nvCxnSpPr>
          <p:cNvPr id="7" name="Straight Arrow Connector 6">
            <a:extLst>
              <a:ext uri="{FF2B5EF4-FFF2-40B4-BE49-F238E27FC236}">
                <a16:creationId xmlns:a16="http://schemas.microsoft.com/office/drawing/2014/main" id="{ED93B90A-FB59-4CC2-BEBA-DDE47738D618}"/>
              </a:ext>
            </a:extLst>
          </p:cNvPr>
          <p:cNvCxnSpPr>
            <a:cxnSpLocks/>
            <a:stCxn id="9" idx="3"/>
          </p:cNvCxnSpPr>
          <p:nvPr/>
        </p:nvCxnSpPr>
        <p:spPr>
          <a:xfrm flipV="1">
            <a:off x="2689288" y="1883471"/>
            <a:ext cx="937490" cy="39717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069EF8-8CBA-4628-8FCD-35EBB635B8D0}"/>
              </a:ext>
            </a:extLst>
          </p:cNvPr>
          <p:cNvSpPr txBox="1"/>
          <p:nvPr/>
        </p:nvSpPr>
        <p:spPr>
          <a:xfrm>
            <a:off x="1412697" y="2126754"/>
            <a:ext cx="1276591" cy="307777"/>
          </a:xfrm>
          <a:prstGeom prst="rect">
            <a:avLst/>
          </a:prstGeom>
          <a:noFill/>
        </p:spPr>
        <p:txBody>
          <a:bodyPr wrap="square" rtlCol="0">
            <a:spAutoFit/>
          </a:bodyPr>
          <a:lstStyle/>
          <a:p>
            <a:r>
              <a:rPr lang="en-US" sz="1400" dirty="0"/>
              <a:t>What’s that??</a:t>
            </a:r>
          </a:p>
        </p:txBody>
      </p:sp>
      <p:pic>
        <p:nvPicPr>
          <p:cNvPr id="13" name="Picture 12">
            <a:extLst>
              <a:ext uri="{FF2B5EF4-FFF2-40B4-BE49-F238E27FC236}">
                <a16:creationId xmlns:a16="http://schemas.microsoft.com/office/drawing/2014/main" id="{61C96D25-D274-422D-B475-6813336A9E77}"/>
              </a:ext>
            </a:extLst>
          </p:cNvPr>
          <p:cNvPicPr>
            <a:picLocks noChangeAspect="1"/>
          </p:cNvPicPr>
          <p:nvPr/>
        </p:nvPicPr>
        <p:blipFill>
          <a:blip r:embed="rId3"/>
          <a:stretch>
            <a:fillRect/>
          </a:stretch>
        </p:blipFill>
        <p:spPr>
          <a:xfrm>
            <a:off x="770886" y="5008652"/>
            <a:ext cx="9823328" cy="1612087"/>
          </a:xfrm>
          <a:prstGeom prst="rect">
            <a:avLst/>
          </a:prstGeom>
        </p:spPr>
      </p:pic>
      <p:sp>
        <p:nvSpPr>
          <p:cNvPr id="14" name="TextBox 13">
            <a:extLst>
              <a:ext uri="{FF2B5EF4-FFF2-40B4-BE49-F238E27FC236}">
                <a16:creationId xmlns:a16="http://schemas.microsoft.com/office/drawing/2014/main" id="{BE89F47A-9AE6-47BB-B551-D13BB6CB476C}"/>
              </a:ext>
            </a:extLst>
          </p:cNvPr>
          <p:cNvSpPr txBox="1"/>
          <p:nvPr/>
        </p:nvSpPr>
        <p:spPr>
          <a:xfrm>
            <a:off x="838200" y="4150758"/>
            <a:ext cx="9831512" cy="646331"/>
          </a:xfrm>
          <a:prstGeom prst="rect">
            <a:avLst/>
          </a:prstGeom>
          <a:noFill/>
        </p:spPr>
        <p:txBody>
          <a:bodyPr wrap="square" rtlCol="0">
            <a:spAutoFit/>
          </a:bodyPr>
          <a:lstStyle/>
          <a:p>
            <a:r>
              <a:rPr lang="en-US" dirty="0" err="1"/>
              <a:t>conditionalPanel</a:t>
            </a:r>
            <a:r>
              <a:rPr lang="en-US" dirty="0"/>
              <a:t>() tells the </a:t>
            </a:r>
            <a:r>
              <a:rPr lang="en-US" dirty="0" err="1"/>
              <a:t>ui</a:t>
            </a:r>
            <a:r>
              <a:rPr lang="en-US" dirty="0"/>
              <a:t> to wait until a specific input item is selected (the condition) before displaying the input object (i.e. </a:t>
            </a:r>
            <a:r>
              <a:rPr lang="en-US" dirty="0" err="1"/>
              <a:t>checkboxGroupInput</a:t>
            </a:r>
            <a:r>
              <a:rPr lang="en-US" dirty="0"/>
              <a:t>() )</a:t>
            </a:r>
          </a:p>
        </p:txBody>
      </p:sp>
      <p:sp>
        <p:nvSpPr>
          <p:cNvPr id="15" name="Rectangle: Rounded Corners 14">
            <a:extLst>
              <a:ext uri="{FF2B5EF4-FFF2-40B4-BE49-F238E27FC236}">
                <a16:creationId xmlns:a16="http://schemas.microsoft.com/office/drawing/2014/main" id="{8E0214E1-3DAD-485C-A78E-08AAD4D51C51}"/>
              </a:ext>
            </a:extLst>
          </p:cNvPr>
          <p:cNvSpPr/>
          <p:nvPr/>
        </p:nvSpPr>
        <p:spPr>
          <a:xfrm>
            <a:off x="4633645" y="1731196"/>
            <a:ext cx="2732926" cy="11301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1B4A7CB-4E0F-498A-B0AD-E300384C96D2}"/>
              </a:ext>
            </a:extLst>
          </p:cNvPr>
          <p:cNvSpPr/>
          <p:nvPr/>
        </p:nvSpPr>
        <p:spPr>
          <a:xfrm>
            <a:off x="770886" y="5419618"/>
            <a:ext cx="641811" cy="16438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4C46F0C-FB52-4575-BAB1-775D130024E9}"/>
              </a:ext>
            </a:extLst>
          </p:cNvPr>
          <p:cNvSpPr/>
          <p:nvPr/>
        </p:nvSpPr>
        <p:spPr>
          <a:xfrm>
            <a:off x="8573784" y="4936733"/>
            <a:ext cx="2020430" cy="1155842"/>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5ED7B7C-00D5-4A25-8D3F-C26BAC984F8C}"/>
              </a:ext>
            </a:extLst>
          </p:cNvPr>
          <p:cNvSpPr txBox="1"/>
          <p:nvPr/>
        </p:nvSpPr>
        <p:spPr>
          <a:xfrm>
            <a:off x="1803115" y="5185341"/>
            <a:ext cx="2286000" cy="400110"/>
          </a:xfrm>
          <a:prstGeom prst="rect">
            <a:avLst/>
          </a:prstGeom>
          <a:noFill/>
          <a:ln>
            <a:solidFill>
              <a:schemeClr val="accent2"/>
            </a:solidFill>
          </a:ln>
        </p:spPr>
        <p:txBody>
          <a:bodyPr wrap="square" rtlCol="0">
            <a:spAutoFit/>
          </a:bodyPr>
          <a:lstStyle/>
          <a:p>
            <a:r>
              <a:rPr lang="en-US" sz="1000" dirty="0"/>
              <a:t>Condition, “</a:t>
            </a:r>
            <a:r>
              <a:rPr lang="en-US" sz="1000" dirty="0" err="1"/>
              <a:t>input.incSex</a:t>
            </a:r>
            <a:r>
              <a:rPr lang="en-US" sz="1000" dirty="0"/>
              <a:t> == ’MUJERES’”, is met</a:t>
            </a:r>
          </a:p>
        </p:txBody>
      </p:sp>
      <p:cxnSp>
        <p:nvCxnSpPr>
          <p:cNvPr id="20" name="Straight Arrow Connector 19">
            <a:extLst>
              <a:ext uri="{FF2B5EF4-FFF2-40B4-BE49-F238E27FC236}">
                <a16:creationId xmlns:a16="http://schemas.microsoft.com/office/drawing/2014/main" id="{2286F515-A766-4E96-A976-F31053C917C2}"/>
              </a:ext>
            </a:extLst>
          </p:cNvPr>
          <p:cNvCxnSpPr>
            <a:endCxn id="16" idx="3"/>
          </p:cNvCxnSpPr>
          <p:nvPr/>
        </p:nvCxnSpPr>
        <p:spPr>
          <a:xfrm flipH="1">
            <a:off x="1412697" y="5284750"/>
            <a:ext cx="380143" cy="21706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C66F9-D383-4834-A159-736C4A84E642}"/>
              </a:ext>
            </a:extLst>
          </p:cNvPr>
          <p:cNvSpPr txBox="1"/>
          <p:nvPr/>
        </p:nvSpPr>
        <p:spPr>
          <a:xfrm>
            <a:off x="9539555" y="4531442"/>
            <a:ext cx="2626760" cy="246221"/>
          </a:xfrm>
          <a:prstGeom prst="rect">
            <a:avLst/>
          </a:prstGeom>
          <a:noFill/>
          <a:ln>
            <a:solidFill>
              <a:schemeClr val="accent2"/>
            </a:solidFill>
          </a:ln>
        </p:spPr>
        <p:txBody>
          <a:bodyPr wrap="square" rtlCol="0">
            <a:spAutoFit/>
          </a:bodyPr>
          <a:lstStyle/>
          <a:p>
            <a:r>
              <a:rPr lang="en-US" sz="1000" dirty="0"/>
              <a:t>Display </a:t>
            </a:r>
            <a:r>
              <a:rPr lang="en-US" sz="1000" dirty="0" err="1"/>
              <a:t>checkboxGroupIput</a:t>
            </a:r>
            <a:r>
              <a:rPr lang="en-US" sz="1000" dirty="0"/>
              <a:t> “</a:t>
            </a:r>
            <a:r>
              <a:rPr lang="en-US" sz="1000" dirty="0" err="1"/>
              <a:t>incCancers_fem</a:t>
            </a:r>
            <a:r>
              <a:rPr lang="en-US" sz="1000" dirty="0"/>
              <a:t>”</a:t>
            </a:r>
          </a:p>
        </p:txBody>
      </p:sp>
      <p:cxnSp>
        <p:nvCxnSpPr>
          <p:cNvPr id="25" name="Straight Arrow Connector 24">
            <a:extLst>
              <a:ext uri="{FF2B5EF4-FFF2-40B4-BE49-F238E27FC236}">
                <a16:creationId xmlns:a16="http://schemas.microsoft.com/office/drawing/2014/main" id="{D179A986-700B-4EAF-9CD0-EBB8E93A43E5}"/>
              </a:ext>
            </a:extLst>
          </p:cNvPr>
          <p:cNvCxnSpPr>
            <a:stCxn id="21" idx="2"/>
            <a:endCxn id="17" idx="3"/>
          </p:cNvCxnSpPr>
          <p:nvPr/>
        </p:nvCxnSpPr>
        <p:spPr>
          <a:xfrm flipH="1">
            <a:off x="10594214" y="4777663"/>
            <a:ext cx="258721" cy="73699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347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C88F00-2118-447F-83A3-2CA769BD7B1C}"/>
              </a:ext>
            </a:extLst>
          </p:cNvPr>
          <p:cNvSpPr>
            <a:spLocks noGrp="1"/>
          </p:cNvSpPr>
          <p:nvPr>
            <p:ph idx="1"/>
          </p:nvPr>
        </p:nvSpPr>
        <p:spPr>
          <a:xfrm>
            <a:off x="838200" y="2424696"/>
            <a:ext cx="4745804" cy="4433303"/>
          </a:xfrm>
        </p:spPr>
        <p:txBody>
          <a:bodyPr/>
          <a:lstStyle/>
          <a:p>
            <a:r>
              <a:rPr lang="en-US" dirty="0"/>
              <a:t>What is it?</a:t>
            </a:r>
          </a:p>
          <a:p>
            <a:pPr lvl="1"/>
            <a:r>
              <a:rPr lang="en-US" dirty="0"/>
              <a:t>A cool library that allows you to translate ggplot2 visualizations to interactive web-based versions or directly create a </a:t>
            </a:r>
            <a:r>
              <a:rPr lang="en-US" dirty="0" err="1"/>
              <a:t>plotly</a:t>
            </a:r>
            <a:r>
              <a:rPr lang="en-US" dirty="0"/>
              <a:t> within R</a:t>
            </a:r>
          </a:p>
          <a:p>
            <a:pPr marL="457200" lvl="1" indent="0">
              <a:buNone/>
            </a:pPr>
            <a:r>
              <a:rPr lang="en-US" dirty="0"/>
              <a:t> </a:t>
            </a:r>
            <a:endParaRPr lang="en-US" dirty="0">
              <a:sym typeface="Wingdings" panose="05000000000000000000" pitchFamily="2" charset="2"/>
            </a:endParaRPr>
          </a:p>
          <a:p>
            <a:r>
              <a:rPr lang="en-US" dirty="0">
                <a:sym typeface="Wingdings" panose="05000000000000000000" pitchFamily="2" charset="2"/>
              </a:rPr>
              <a:t>Simple example</a:t>
            </a:r>
          </a:p>
          <a:p>
            <a:pPr lvl="1" algn="thaiDist"/>
            <a:endParaRPr lang="en-US" dirty="0"/>
          </a:p>
        </p:txBody>
      </p:sp>
      <p:sp>
        <p:nvSpPr>
          <p:cNvPr id="2" name="Title 1">
            <a:extLst>
              <a:ext uri="{FF2B5EF4-FFF2-40B4-BE49-F238E27FC236}">
                <a16:creationId xmlns:a16="http://schemas.microsoft.com/office/drawing/2014/main" id="{FD65E402-D7E9-4233-8DFA-F0083F92E064}"/>
              </a:ext>
            </a:extLst>
          </p:cNvPr>
          <p:cNvSpPr>
            <a:spLocks noGrp="1"/>
          </p:cNvSpPr>
          <p:nvPr>
            <p:ph type="title"/>
          </p:nvPr>
        </p:nvSpPr>
        <p:spPr/>
        <p:txBody>
          <a:bodyPr/>
          <a:lstStyle/>
          <a:p>
            <a:r>
              <a:rPr lang="en-US" dirty="0" err="1"/>
              <a:t>Plotly</a:t>
            </a:r>
            <a:r>
              <a:rPr lang="en-US" dirty="0"/>
              <a:t> R</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title="Plotly D3.js Charts for Powerpoint and Excel">
                <a:extLst>
                  <a:ext uri="{FF2B5EF4-FFF2-40B4-BE49-F238E27FC236}">
                    <a16:creationId xmlns:a16="http://schemas.microsoft.com/office/drawing/2014/main" id="{6D067651-A1F6-4BF5-A791-F564F2E05135}"/>
                  </a:ext>
                </a:extLst>
              </p:cNvPr>
              <p:cNvGraphicFramePr>
                <a:graphicFrameLocks noGrp="1"/>
              </p:cNvGraphicFramePr>
              <p:nvPr>
                <p:extLst>
                  <p:ext uri="{D42A27DB-BD31-4B8C-83A1-F6EECF244321}">
                    <p14:modId xmlns:p14="http://schemas.microsoft.com/office/powerpoint/2010/main" val="15746991"/>
                  </p:ext>
                </p:extLst>
              </p:nvPr>
            </p:nvGraphicFramePr>
            <p:xfrm>
              <a:off x="5486398" y="2001594"/>
              <a:ext cx="6847720" cy="476907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6" name="Add-in 5" title="Plotly D3.js Charts for Powerpoint and Excel">
                <a:extLst>
                  <a:ext uri="{FF2B5EF4-FFF2-40B4-BE49-F238E27FC236}">
                    <a16:creationId xmlns:a16="http://schemas.microsoft.com/office/drawing/2014/main" id="{6D067651-A1F6-4BF5-A791-F564F2E05135}"/>
                  </a:ext>
                </a:extLst>
              </p:cNvPr>
              <p:cNvPicPr>
                <a:picLocks noGrp="1" noRot="1" noChangeAspect="1" noMove="1" noResize="1" noEditPoints="1" noAdjustHandles="1" noChangeArrowheads="1" noChangeShapeType="1"/>
              </p:cNvPicPr>
              <p:nvPr/>
            </p:nvPicPr>
            <p:blipFill>
              <a:blip r:embed="rId3"/>
              <a:stretch>
                <a:fillRect/>
              </a:stretch>
            </p:blipFill>
            <p:spPr>
              <a:xfrm>
                <a:off x="5486398" y="2001594"/>
                <a:ext cx="6847720" cy="4769077"/>
              </a:xfrm>
              <a:prstGeom prst="rect">
                <a:avLst/>
              </a:prstGeom>
            </p:spPr>
          </p:pic>
        </mc:Fallback>
      </mc:AlternateContent>
      <p:pic>
        <p:nvPicPr>
          <p:cNvPr id="2050" name="Picture 2" descr="Image result for plotly logo">
            <a:extLst>
              <a:ext uri="{FF2B5EF4-FFF2-40B4-BE49-F238E27FC236}">
                <a16:creationId xmlns:a16="http://schemas.microsoft.com/office/drawing/2014/main" id="{DE070459-7A6A-474F-9ACF-F7ED1A8C6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378868" y="1390948"/>
            <a:ext cx="782036" cy="78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207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A450F-1872-4626-B347-CEEF1DFB2AB4}"/>
              </a:ext>
            </a:extLst>
          </p:cNvPr>
          <p:cNvSpPr>
            <a:spLocks noGrp="1"/>
          </p:cNvSpPr>
          <p:nvPr>
            <p:ph type="title"/>
          </p:nvPr>
        </p:nvSpPr>
        <p:spPr/>
        <p:txBody>
          <a:bodyPr/>
          <a:lstStyle/>
          <a:p>
            <a:r>
              <a:rPr lang="en-US" dirty="0" err="1"/>
              <a:t>Plotly</a:t>
            </a:r>
            <a:r>
              <a:rPr lang="en-US" dirty="0"/>
              <a:t> R (</a:t>
            </a:r>
            <a:r>
              <a:rPr lang="en-US" dirty="0" err="1"/>
              <a:t>cont</a:t>
            </a:r>
            <a:r>
              <a:rPr lang="en-US" dirty="0"/>
              <a:t>…)</a:t>
            </a:r>
          </a:p>
        </p:txBody>
      </p:sp>
      <p:sp>
        <p:nvSpPr>
          <p:cNvPr id="3" name="Content Placeholder 2">
            <a:extLst>
              <a:ext uri="{FF2B5EF4-FFF2-40B4-BE49-F238E27FC236}">
                <a16:creationId xmlns:a16="http://schemas.microsoft.com/office/drawing/2014/main" id="{86E122E6-0B8A-436D-84C8-7ED49196F22F}"/>
              </a:ext>
            </a:extLst>
          </p:cNvPr>
          <p:cNvSpPr>
            <a:spLocks noGrp="1"/>
          </p:cNvSpPr>
          <p:nvPr>
            <p:ph idx="1"/>
          </p:nvPr>
        </p:nvSpPr>
        <p:spPr>
          <a:xfrm>
            <a:off x="838200" y="1520575"/>
            <a:ext cx="10515600" cy="5087898"/>
          </a:xfrm>
        </p:spPr>
        <p:txBody>
          <a:bodyPr/>
          <a:lstStyle/>
          <a:p>
            <a:pPr marL="0" indent="0">
              <a:buNone/>
            </a:pPr>
            <a:r>
              <a:rPr lang="en-US" dirty="0"/>
              <a:t>Two options for creating a </a:t>
            </a:r>
            <a:r>
              <a:rPr lang="en-US" dirty="0" err="1"/>
              <a:t>plotly</a:t>
            </a:r>
            <a:r>
              <a:rPr lang="en-US" dirty="0"/>
              <a:t>:</a:t>
            </a:r>
          </a:p>
          <a:p>
            <a:pPr marL="514350" indent="-514350">
              <a:buAutoNum type="arabicPeriod"/>
            </a:pPr>
            <a:r>
              <a:rPr lang="en-US" dirty="0"/>
              <a:t>Translating a </a:t>
            </a:r>
            <a:r>
              <a:rPr lang="en-US" dirty="0" err="1"/>
              <a:t>ggplot</a:t>
            </a:r>
            <a:r>
              <a:rPr lang="en-US" dirty="0"/>
              <a:t> object</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t>Creating a </a:t>
            </a:r>
            <a:r>
              <a:rPr lang="en-US" dirty="0" err="1"/>
              <a:t>plotly</a:t>
            </a:r>
            <a:r>
              <a:rPr lang="en-US" dirty="0"/>
              <a:t> object directly</a:t>
            </a:r>
          </a:p>
          <a:p>
            <a:endParaRPr lang="en-US" dirty="0"/>
          </a:p>
        </p:txBody>
      </p:sp>
      <p:pic>
        <p:nvPicPr>
          <p:cNvPr id="5" name="Picture 4">
            <a:extLst>
              <a:ext uri="{FF2B5EF4-FFF2-40B4-BE49-F238E27FC236}">
                <a16:creationId xmlns:a16="http://schemas.microsoft.com/office/drawing/2014/main" id="{A753D06E-0F15-4510-BC3B-57BC4D023D31}"/>
              </a:ext>
            </a:extLst>
          </p:cNvPr>
          <p:cNvPicPr>
            <a:picLocks noChangeAspect="1"/>
          </p:cNvPicPr>
          <p:nvPr/>
        </p:nvPicPr>
        <p:blipFill>
          <a:blip r:embed="rId3"/>
          <a:stretch>
            <a:fillRect/>
          </a:stretch>
        </p:blipFill>
        <p:spPr>
          <a:xfrm>
            <a:off x="1448655" y="2523694"/>
            <a:ext cx="3685417" cy="1658060"/>
          </a:xfrm>
          <a:prstGeom prst="rect">
            <a:avLst/>
          </a:prstGeom>
        </p:spPr>
      </p:pic>
      <p:pic>
        <p:nvPicPr>
          <p:cNvPr id="6" name="Picture 5">
            <a:extLst>
              <a:ext uri="{FF2B5EF4-FFF2-40B4-BE49-F238E27FC236}">
                <a16:creationId xmlns:a16="http://schemas.microsoft.com/office/drawing/2014/main" id="{9E7BD6DB-F820-4687-BD88-4C379E02FD6C}"/>
              </a:ext>
            </a:extLst>
          </p:cNvPr>
          <p:cNvPicPr>
            <a:picLocks noChangeAspect="1"/>
          </p:cNvPicPr>
          <p:nvPr/>
        </p:nvPicPr>
        <p:blipFill>
          <a:blip r:embed="rId4"/>
          <a:stretch>
            <a:fillRect/>
          </a:stretch>
        </p:blipFill>
        <p:spPr>
          <a:xfrm>
            <a:off x="7166908" y="1690688"/>
            <a:ext cx="3529793" cy="2620315"/>
          </a:xfrm>
          <a:prstGeom prst="rect">
            <a:avLst/>
          </a:prstGeom>
        </p:spPr>
      </p:pic>
      <p:sp>
        <p:nvSpPr>
          <p:cNvPr id="7" name="Arrow: Right 6">
            <a:extLst>
              <a:ext uri="{FF2B5EF4-FFF2-40B4-BE49-F238E27FC236}">
                <a16:creationId xmlns:a16="http://schemas.microsoft.com/office/drawing/2014/main" id="{49AD2E5A-9EB7-4F3E-9D1B-F2A5C1BD5CEE}"/>
              </a:ext>
            </a:extLst>
          </p:cNvPr>
          <p:cNvSpPr/>
          <p:nvPr/>
        </p:nvSpPr>
        <p:spPr>
          <a:xfrm>
            <a:off x="5363110" y="3061699"/>
            <a:ext cx="1073650" cy="26199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1B0107E-8BFC-40F4-996D-9413C7C5AE9B}"/>
              </a:ext>
            </a:extLst>
          </p:cNvPr>
          <p:cNvPicPr>
            <a:picLocks noChangeAspect="1"/>
          </p:cNvPicPr>
          <p:nvPr/>
        </p:nvPicPr>
        <p:blipFill>
          <a:blip r:embed="rId5"/>
          <a:stretch>
            <a:fillRect/>
          </a:stretch>
        </p:blipFill>
        <p:spPr>
          <a:xfrm>
            <a:off x="833063" y="5481759"/>
            <a:ext cx="5876287" cy="612890"/>
          </a:xfrm>
          <a:prstGeom prst="rect">
            <a:avLst/>
          </a:prstGeom>
        </p:spPr>
      </p:pic>
      <p:pic>
        <p:nvPicPr>
          <p:cNvPr id="9" name="Picture 8">
            <a:extLst>
              <a:ext uri="{FF2B5EF4-FFF2-40B4-BE49-F238E27FC236}">
                <a16:creationId xmlns:a16="http://schemas.microsoft.com/office/drawing/2014/main" id="{21BE1741-6B4E-4558-9159-CE183D5E83B8}"/>
              </a:ext>
            </a:extLst>
          </p:cNvPr>
          <p:cNvPicPr>
            <a:picLocks noChangeAspect="1"/>
          </p:cNvPicPr>
          <p:nvPr/>
        </p:nvPicPr>
        <p:blipFill>
          <a:blip r:embed="rId6"/>
          <a:stretch>
            <a:fillRect/>
          </a:stretch>
        </p:blipFill>
        <p:spPr>
          <a:xfrm>
            <a:off x="7311673" y="4423069"/>
            <a:ext cx="3240261" cy="2401501"/>
          </a:xfrm>
          <a:prstGeom prst="rect">
            <a:avLst/>
          </a:prstGeom>
        </p:spPr>
      </p:pic>
      <p:sp>
        <p:nvSpPr>
          <p:cNvPr id="10" name="Arrow: Right 9">
            <a:extLst>
              <a:ext uri="{FF2B5EF4-FFF2-40B4-BE49-F238E27FC236}">
                <a16:creationId xmlns:a16="http://schemas.microsoft.com/office/drawing/2014/main" id="{EF6C3EDD-F9C3-40C0-8542-971371425EEB}"/>
              </a:ext>
            </a:extLst>
          </p:cNvPr>
          <p:cNvSpPr/>
          <p:nvPr/>
        </p:nvSpPr>
        <p:spPr>
          <a:xfrm>
            <a:off x="6806047" y="5741542"/>
            <a:ext cx="408929" cy="2328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949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AE2D-F698-45D0-9C77-F2C2CA51DF15}"/>
              </a:ext>
            </a:extLst>
          </p:cNvPr>
          <p:cNvSpPr>
            <a:spLocks noGrp="1"/>
          </p:cNvSpPr>
          <p:nvPr>
            <p:ph type="title"/>
          </p:nvPr>
        </p:nvSpPr>
        <p:spPr/>
        <p:txBody>
          <a:bodyPr/>
          <a:lstStyle/>
          <a:p>
            <a:r>
              <a:rPr lang="en-US" dirty="0" err="1"/>
              <a:t>Plotly</a:t>
            </a:r>
            <a:r>
              <a:rPr lang="en-US" dirty="0"/>
              <a:t> R (</a:t>
            </a:r>
            <a:r>
              <a:rPr lang="en-US" dirty="0" err="1"/>
              <a:t>cont</a:t>
            </a:r>
            <a:r>
              <a:rPr lang="en-US" dirty="0"/>
              <a:t>…)</a:t>
            </a:r>
          </a:p>
        </p:txBody>
      </p:sp>
      <p:sp>
        <p:nvSpPr>
          <p:cNvPr id="3" name="Content Placeholder 2">
            <a:extLst>
              <a:ext uri="{FF2B5EF4-FFF2-40B4-BE49-F238E27FC236}">
                <a16:creationId xmlns:a16="http://schemas.microsoft.com/office/drawing/2014/main" id="{75A1FE44-F4B0-421F-9F8D-5B31C11DAFD1}"/>
              </a:ext>
            </a:extLst>
          </p:cNvPr>
          <p:cNvSpPr>
            <a:spLocks noGrp="1"/>
          </p:cNvSpPr>
          <p:nvPr>
            <p:ph sz="half" idx="1"/>
          </p:nvPr>
        </p:nvSpPr>
        <p:spPr>
          <a:xfrm>
            <a:off x="838200" y="1563633"/>
            <a:ext cx="5181600" cy="1518613"/>
          </a:xfrm>
        </p:spPr>
        <p:txBody>
          <a:bodyPr/>
          <a:lstStyle/>
          <a:p>
            <a:pPr lvl="1"/>
            <a:r>
              <a:rPr lang="en-US" dirty="0" err="1"/>
              <a:t>ui</a:t>
            </a:r>
            <a:endParaRPr lang="en-US" dirty="0"/>
          </a:p>
          <a:p>
            <a:pPr lvl="1"/>
            <a:endParaRPr lang="en-US" dirty="0"/>
          </a:p>
          <a:p>
            <a:pPr lvl="1"/>
            <a:endParaRPr lang="en-US" dirty="0"/>
          </a:p>
        </p:txBody>
      </p:sp>
      <p:sp>
        <p:nvSpPr>
          <p:cNvPr id="7" name="Content Placeholder 6">
            <a:extLst>
              <a:ext uri="{FF2B5EF4-FFF2-40B4-BE49-F238E27FC236}">
                <a16:creationId xmlns:a16="http://schemas.microsoft.com/office/drawing/2014/main" id="{C3FD7E2D-28E3-4157-8A55-81B60BD48138}"/>
              </a:ext>
            </a:extLst>
          </p:cNvPr>
          <p:cNvSpPr>
            <a:spLocks noGrp="1"/>
          </p:cNvSpPr>
          <p:nvPr>
            <p:ph sz="half" idx="2"/>
          </p:nvPr>
        </p:nvSpPr>
        <p:spPr>
          <a:xfrm>
            <a:off x="6172200" y="1563633"/>
            <a:ext cx="5181600" cy="994631"/>
          </a:xfrm>
        </p:spPr>
        <p:txBody>
          <a:bodyPr/>
          <a:lstStyle/>
          <a:p>
            <a:pPr lvl="1"/>
            <a:r>
              <a:rPr lang="en-US" dirty="0"/>
              <a:t>server</a:t>
            </a:r>
          </a:p>
        </p:txBody>
      </p:sp>
      <p:pic>
        <p:nvPicPr>
          <p:cNvPr id="5" name="Picture 4">
            <a:extLst>
              <a:ext uri="{FF2B5EF4-FFF2-40B4-BE49-F238E27FC236}">
                <a16:creationId xmlns:a16="http://schemas.microsoft.com/office/drawing/2014/main" id="{C8C9A699-C0E8-4BED-872A-350F82D2C80E}"/>
              </a:ext>
            </a:extLst>
          </p:cNvPr>
          <p:cNvPicPr>
            <a:picLocks noChangeAspect="1"/>
          </p:cNvPicPr>
          <p:nvPr/>
        </p:nvPicPr>
        <p:blipFill>
          <a:blip r:embed="rId2"/>
          <a:stretch>
            <a:fillRect/>
          </a:stretch>
        </p:blipFill>
        <p:spPr>
          <a:xfrm>
            <a:off x="1333662" y="2040770"/>
            <a:ext cx="2497219" cy="746537"/>
          </a:xfrm>
          <a:prstGeom prst="rect">
            <a:avLst/>
          </a:prstGeom>
        </p:spPr>
      </p:pic>
      <p:pic>
        <p:nvPicPr>
          <p:cNvPr id="6" name="Picture 5">
            <a:extLst>
              <a:ext uri="{FF2B5EF4-FFF2-40B4-BE49-F238E27FC236}">
                <a16:creationId xmlns:a16="http://schemas.microsoft.com/office/drawing/2014/main" id="{0B6B9CB8-3866-4ABF-B5E0-2CBA2F930C82}"/>
              </a:ext>
            </a:extLst>
          </p:cNvPr>
          <p:cNvPicPr>
            <a:picLocks noChangeAspect="1"/>
          </p:cNvPicPr>
          <p:nvPr/>
        </p:nvPicPr>
        <p:blipFill>
          <a:blip r:embed="rId3"/>
          <a:stretch>
            <a:fillRect/>
          </a:stretch>
        </p:blipFill>
        <p:spPr>
          <a:xfrm>
            <a:off x="1458930" y="3631943"/>
            <a:ext cx="8886279" cy="3226057"/>
          </a:xfrm>
          <a:prstGeom prst="rect">
            <a:avLst/>
          </a:prstGeom>
        </p:spPr>
      </p:pic>
      <p:pic>
        <p:nvPicPr>
          <p:cNvPr id="9" name="Picture 8">
            <a:extLst>
              <a:ext uri="{FF2B5EF4-FFF2-40B4-BE49-F238E27FC236}">
                <a16:creationId xmlns:a16="http://schemas.microsoft.com/office/drawing/2014/main" id="{606AB1E6-7839-4015-8956-C5D95E8C1966}"/>
              </a:ext>
            </a:extLst>
          </p:cNvPr>
          <p:cNvPicPr>
            <a:picLocks noChangeAspect="1"/>
          </p:cNvPicPr>
          <p:nvPr/>
        </p:nvPicPr>
        <p:blipFill>
          <a:blip r:embed="rId4"/>
          <a:stretch>
            <a:fillRect/>
          </a:stretch>
        </p:blipFill>
        <p:spPr>
          <a:xfrm>
            <a:off x="6669375" y="1983344"/>
            <a:ext cx="4913288" cy="1526853"/>
          </a:xfrm>
          <a:prstGeom prst="rect">
            <a:avLst/>
          </a:prstGeom>
        </p:spPr>
      </p:pic>
    </p:spTree>
    <p:extLst>
      <p:ext uri="{BB962C8B-B14F-4D97-AF65-F5344CB8AC3E}">
        <p14:creationId xmlns:p14="http://schemas.microsoft.com/office/powerpoint/2010/main" val="1147964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14DACA-2BDA-4FB8-880C-82A7B9508A7F}"/>
              </a:ext>
            </a:extLst>
          </p:cNvPr>
          <p:cNvSpPr>
            <a:spLocks noGrp="1"/>
          </p:cNvSpPr>
          <p:nvPr>
            <p:ph type="title"/>
          </p:nvPr>
        </p:nvSpPr>
        <p:spPr/>
        <p:txBody>
          <a:bodyPr/>
          <a:lstStyle/>
          <a:p>
            <a:r>
              <a:rPr lang="en-US" dirty="0"/>
              <a:t>Exercise!</a:t>
            </a:r>
          </a:p>
        </p:txBody>
      </p:sp>
      <p:sp>
        <p:nvSpPr>
          <p:cNvPr id="6" name="Content Placeholder 5">
            <a:extLst>
              <a:ext uri="{FF2B5EF4-FFF2-40B4-BE49-F238E27FC236}">
                <a16:creationId xmlns:a16="http://schemas.microsoft.com/office/drawing/2014/main" id="{9EB2ABB7-1C6D-446C-BF06-53C1BFFB00A6}"/>
              </a:ext>
            </a:extLst>
          </p:cNvPr>
          <p:cNvSpPr>
            <a:spLocks noGrp="1"/>
          </p:cNvSpPr>
          <p:nvPr>
            <p:ph sz="half" idx="1"/>
          </p:nvPr>
        </p:nvSpPr>
        <p:spPr>
          <a:xfrm>
            <a:off x="838200" y="1652204"/>
            <a:ext cx="5181600" cy="1810954"/>
          </a:xfrm>
        </p:spPr>
        <p:txBody>
          <a:bodyPr>
            <a:normAutofit fontScale="85000" lnSpcReduction="20000"/>
          </a:bodyPr>
          <a:lstStyle/>
          <a:p>
            <a:r>
              <a:rPr lang="en-US" dirty="0"/>
              <a:t>Plot mpg vs hp by number of cylinders using </a:t>
            </a:r>
            <a:r>
              <a:rPr lang="en-US" dirty="0" err="1"/>
              <a:t>plotly</a:t>
            </a:r>
            <a:endParaRPr lang="en-US" dirty="0"/>
          </a:p>
          <a:p>
            <a:pPr lvl="1"/>
            <a:r>
              <a:rPr lang="en-US" dirty="0"/>
              <a:t>First add </a:t>
            </a:r>
            <a:r>
              <a:rPr lang="en-US" dirty="0" err="1"/>
              <a:t>checkboxGroupInput</a:t>
            </a:r>
            <a:r>
              <a:rPr lang="en-US" dirty="0"/>
              <a:t> for cylinder options</a:t>
            </a:r>
          </a:p>
          <a:p>
            <a:pPr lvl="2"/>
            <a:r>
              <a:rPr lang="en-US" dirty="0"/>
              <a:t>We will remove the option to group by transmission type</a:t>
            </a:r>
          </a:p>
          <a:p>
            <a:pPr lvl="1"/>
            <a:r>
              <a:rPr lang="en-US" dirty="0"/>
              <a:t>Then modify </a:t>
            </a:r>
            <a:r>
              <a:rPr lang="en-US" dirty="0" err="1"/>
              <a:t>ggplot</a:t>
            </a:r>
            <a:r>
              <a:rPr lang="en-US" dirty="0"/>
              <a:t> to be a </a:t>
            </a:r>
            <a:r>
              <a:rPr lang="en-US" dirty="0" err="1"/>
              <a:t>plotly</a:t>
            </a:r>
            <a:r>
              <a:rPr lang="en-US" dirty="0"/>
              <a:t> </a:t>
            </a:r>
          </a:p>
        </p:txBody>
      </p:sp>
      <p:sp>
        <p:nvSpPr>
          <p:cNvPr id="3" name="Content Placeholder 2">
            <a:extLst>
              <a:ext uri="{FF2B5EF4-FFF2-40B4-BE49-F238E27FC236}">
                <a16:creationId xmlns:a16="http://schemas.microsoft.com/office/drawing/2014/main" id="{A0AD1000-EF64-415D-ADE4-1B8572E3943E}"/>
              </a:ext>
            </a:extLst>
          </p:cNvPr>
          <p:cNvSpPr>
            <a:spLocks noGrp="1"/>
          </p:cNvSpPr>
          <p:nvPr>
            <p:ph sz="half" idx="2"/>
          </p:nvPr>
        </p:nvSpPr>
        <p:spPr>
          <a:xfrm>
            <a:off x="6172200" y="1652204"/>
            <a:ext cx="5181600" cy="1810954"/>
          </a:xfrm>
        </p:spPr>
        <p:txBody>
          <a:bodyPr>
            <a:normAutofit fontScale="85000" lnSpcReduction="20000"/>
          </a:bodyPr>
          <a:lstStyle/>
          <a:p>
            <a:r>
              <a:rPr lang="en-US" dirty="0"/>
              <a:t>Add to your baby app </a:t>
            </a:r>
          </a:p>
          <a:p>
            <a:pPr lvl="1"/>
            <a:r>
              <a:rPr lang="en-US" dirty="0" err="1"/>
              <a:t>myPlot</a:t>
            </a:r>
            <a:r>
              <a:rPr lang="en-US" dirty="0"/>
              <a:t> &lt;- </a:t>
            </a:r>
            <a:r>
              <a:rPr lang="en-US" dirty="0" err="1"/>
              <a:t>renderPlotly</a:t>
            </a:r>
            <a:r>
              <a:rPr lang="en-US" dirty="0"/>
              <a:t>({ stuff})</a:t>
            </a:r>
          </a:p>
          <a:p>
            <a:pPr lvl="1"/>
            <a:r>
              <a:rPr lang="en-US" dirty="0" err="1"/>
              <a:t>plotlyOutput</a:t>
            </a:r>
            <a:r>
              <a:rPr lang="en-US" dirty="0"/>
              <a:t>("</a:t>
            </a:r>
            <a:r>
              <a:rPr lang="en-US" dirty="0" err="1"/>
              <a:t>myPlot</a:t>
            </a:r>
            <a:r>
              <a:rPr lang="en-US" dirty="0"/>
              <a:t>")</a:t>
            </a:r>
          </a:p>
          <a:p>
            <a:endParaRPr lang="en-US" dirty="0"/>
          </a:p>
        </p:txBody>
      </p:sp>
      <p:pic>
        <p:nvPicPr>
          <p:cNvPr id="2" name="Picture 1">
            <a:extLst>
              <a:ext uri="{FF2B5EF4-FFF2-40B4-BE49-F238E27FC236}">
                <a16:creationId xmlns:a16="http://schemas.microsoft.com/office/drawing/2014/main" id="{4714FFA3-EF9B-4710-9441-6151A38ACA26}"/>
              </a:ext>
            </a:extLst>
          </p:cNvPr>
          <p:cNvPicPr>
            <a:picLocks noChangeAspect="1"/>
          </p:cNvPicPr>
          <p:nvPr/>
        </p:nvPicPr>
        <p:blipFill>
          <a:blip r:embed="rId2"/>
          <a:stretch>
            <a:fillRect/>
          </a:stretch>
        </p:blipFill>
        <p:spPr>
          <a:xfrm>
            <a:off x="646386" y="3481445"/>
            <a:ext cx="10957033" cy="3376555"/>
          </a:xfrm>
          <a:prstGeom prst="rect">
            <a:avLst/>
          </a:prstGeom>
        </p:spPr>
      </p:pic>
    </p:spTree>
    <p:extLst>
      <p:ext uri="{BB962C8B-B14F-4D97-AF65-F5344CB8AC3E}">
        <p14:creationId xmlns:p14="http://schemas.microsoft.com/office/powerpoint/2010/main" val="3928022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0BD8-12EB-481C-B48D-41584614493F}"/>
              </a:ext>
            </a:extLst>
          </p:cNvPr>
          <p:cNvSpPr>
            <a:spLocks noGrp="1"/>
          </p:cNvSpPr>
          <p:nvPr>
            <p:ph type="title"/>
          </p:nvPr>
        </p:nvSpPr>
        <p:spPr/>
        <p:txBody>
          <a:bodyPr/>
          <a:lstStyle/>
          <a:p>
            <a:r>
              <a:rPr lang="en-US" dirty="0"/>
              <a:t>Mapping </a:t>
            </a:r>
          </a:p>
        </p:txBody>
      </p:sp>
      <p:sp>
        <p:nvSpPr>
          <p:cNvPr id="3" name="Content Placeholder 2">
            <a:extLst>
              <a:ext uri="{FF2B5EF4-FFF2-40B4-BE49-F238E27FC236}">
                <a16:creationId xmlns:a16="http://schemas.microsoft.com/office/drawing/2014/main" id="{BF078FAB-10EE-47A7-BC9B-47CD26765581}"/>
              </a:ext>
            </a:extLst>
          </p:cNvPr>
          <p:cNvSpPr>
            <a:spLocks noGrp="1"/>
          </p:cNvSpPr>
          <p:nvPr>
            <p:ph idx="1"/>
          </p:nvPr>
        </p:nvSpPr>
        <p:spPr>
          <a:xfrm>
            <a:off x="838200" y="2460661"/>
            <a:ext cx="10515600" cy="3716302"/>
          </a:xfrm>
        </p:spPr>
        <p:txBody>
          <a:bodyPr/>
          <a:lstStyle/>
          <a:p>
            <a:r>
              <a:rPr lang="en-US" dirty="0"/>
              <a:t>What is leaflet?</a:t>
            </a:r>
          </a:p>
          <a:p>
            <a:pPr lvl="1"/>
            <a:r>
              <a:rPr lang="en-US" dirty="0"/>
              <a:t>JavaScript library used to build mapping applications for the web</a:t>
            </a:r>
          </a:p>
          <a:p>
            <a:pPr lvl="1"/>
            <a:r>
              <a:rPr lang="en-US" dirty="0" err="1"/>
              <a:t>Install.packages</a:t>
            </a:r>
            <a:r>
              <a:rPr lang="en-US" dirty="0"/>
              <a:t>(“leaflet”)</a:t>
            </a:r>
          </a:p>
          <a:p>
            <a:pPr lvl="1"/>
            <a:r>
              <a:rPr lang="en-US" dirty="0"/>
              <a:t>Cheat sheet: </a:t>
            </a:r>
            <a:r>
              <a:rPr lang="en-US" dirty="0">
                <a:hlinkClick r:id="rId3"/>
              </a:rPr>
              <a:t>https://ugoproto.github.io/ugo_r_doc/leaflet-cheat-sheet.pdf</a:t>
            </a:r>
            <a:endParaRPr lang="en-US" dirty="0"/>
          </a:p>
          <a:p>
            <a:r>
              <a:rPr lang="en-US" dirty="0"/>
              <a:t>Simple example :</a:t>
            </a:r>
          </a:p>
          <a:p>
            <a:pPr marL="0" indent="0">
              <a:buNone/>
            </a:pPr>
            <a:endParaRPr lang="en-US" dirty="0"/>
          </a:p>
        </p:txBody>
      </p:sp>
      <p:pic>
        <p:nvPicPr>
          <p:cNvPr id="4" name="Picture 2" descr="Related image">
            <a:extLst>
              <a:ext uri="{FF2B5EF4-FFF2-40B4-BE49-F238E27FC236}">
                <a16:creationId xmlns:a16="http://schemas.microsoft.com/office/drawing/2014/main" id="{D7D83D92-97CE-4D79-A365-E91CEA0A2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88017"/>
            <a:ext cx="2151580" cy="12191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AB5CE73-70A6-4D0B-A839-6816DBEDEB82}"/>
              </a:ext>
            </a:extLst>
          </p:cNvPr>
          <p:cNvPicPr>
            <a:picLocks noChangeAspect="1"/>
          </p:cNvPicPr>
          <p:nvPr/>
        </p:nvPicPr>
        <p:blipFill>
          <a:blip r:embed="rId5"/>
          <a:stretch>
            <a:fillRect/>
          </a:stretch>
        </p:blipFill>
        <p:spPr>
          <a:xfrm>
            <a:off x="3862406" y="4130865"/>
            <a:ext cx="4942548" cy="2729959"/>
          </a:xfrm>
          <a:prstGeom prst="rect">
            <a:avLst/>
          </a:prstGeom>
        </p:spPr>
      </p:pic>
    </p:spTree>
    <p:extLst>
      <p:ext uri="{BB962C8B-B14F-4D97-AF65-F5344CB8AC3E}">
        <p14:creationId xmlns:p14="http://schemas.microsoft.com/office/powerpoint/2010/main" val="1890136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2D7CD-BA7D-4C86-9395-D74D70FCF3EF}"/>
              </a:ext>
            </a:extLst>
          </p:cNvPr>
          <p:cNvSpPr>
            <a:spLocks noGrp="1"/>
          </p:cNvSpPr>
          <p:nvPr>
            <p:ph type="title"/>
          </p:nvPr>
        </p:nvSpPr>
        <p:spPr/>
        <p:txBody>
          <a:bodyPr/>
          <a:lstStyle/>
          <a:p>
            <a:r>
              <a:rPr lang="en-US" dirty="0"/>
              <a:t>Let’s take a look</a:t>
            </a:r>
          </a:p>
        </p:txBody>
      </p:sp>
      <p:sp>
        <p:nvSpPr>
          <p:cNvPr id="3" name="Content Placeholder 2">
            <a:extLst>
              <a:ext uri="{FF2B5EF4-FFF2-40B4-BE49-F238E27FC236}">
                <a16:creationId xmlns:a16="http://schemas.microsoft.com/office/drawing/2014/main" id="{EA8AEB55-1470-4FDF-9245-4097D9FA510E}"/>
              </a:ext>
            </a:extLst>
          </p:cNvPr>
          <p:cNvSpPr>
            <a:spLocks noGrp="1"/>
          </p:cNvSpPr>
          <p:nvPr>
            <p:ph idx="1"/>
          </p:nvPr>
        </p:nvSpPr>
        <p:spPr/>
        <p:txBody>
          <a:bodyPr/>
          <a:lstStyle/>
          <a:p>
            <a:r>
              <a:rPr lang="en-US" dirty="0"/>
              <a:t>Old Faithful Geyser app</a:t>
            </a:r>
          </a:p>
          <a:p>
            <a:endParaRPr lang="en-US" dirty="0"/>
          </a:p>
        </p:txBody>
      </p:sp>
      <p:pic>
        <p:nvPicPr>
          <p:cNvPr id="4" name="Picture 3">
            <a:extLst>
              <a:ext uri="{FF2B5EF4-FFF2-40B4-BE49-F238E27FC236}">
                <a16:creationId xmlns:a16="http://schemas.microsoft.com/office/drawing/2014/main" id="{22CB80E3-F281-4A24-BFF6-F88905D94B4C}"/>
              </a:ext>
            </a:extLst>
          </p:cNvPr>
          <p:cNvPicPr>
            <a:picLocks noChangeAspect="1"/>
          </p:cNvPicPr>
          <p:nvPr/>
        </p:nvPicPr>
        <p:blipFill>
          <a:blip r:embed="rId2"/>
          <a:stretch>
            <a:fillRect/>
          </a:stretch>
        </p:blipFill>
        <p:spPr>
          <a:xfrm>
            <a:off x="592031" y="2567279"/>
            <a:ext cx="5503969" cy="2661755"/>
          </a:xfrm>
          <a:prstGeom prst="rect">
            <a:avLst/>
          </a:prstGeom>
        </p:spPr>
      </p:pic>
      <p:pic>
        <p:nvPicPr>
          <p:cNvPr id="5" name="Picture 4">
            <a:extLst>
              <a:ext uri="{FF2B5EF4-FFF2-40B4-BE49-F238E27FC236}">
                <a16:creationId xmlns:a16="http://schemas.microsoft.com/office/drawing/2014/main" id="{9F7CEC3F-5FEF-4EDB-BB20-4A19A4A70C03}"/>
              </a:ext>
            </a:extLst>
          </p:cNvPr>
          <p:cNvPicPr>
            <a:picLocks noChangeAspect="1"/>
          </p:cNvPicPr>
          <p:nvPr/>
        </p:nvPicPr>
        <p:blipFill>
          <a:blip r:embed="rId3"/>
          <a:stretch>
            <a:fillRect/>
          </a:stretch>
        </p:blipFill>
        <p:spPr>
          <a:xfrm>
            <a:off x="6342169" y="1171253"/>
            <a:ext cx="5311638" cy="5453809"/>
          </a:xfrm>
          <a:prstGeom prst="rect">
            <a:avLst/>
          </a:prstGeom>
        </p:spPr>
      </p:pic>
      <p:sp>
        <p:nvSpPr>
          <p:cNvPr id="6" name="Arrow: Down 5">
            <a:extLst>
              <a:ext uri="{FF2B5EF4-FFF2-40B4-BE49-F238E27FC236}">
                <a16:creationId xmlns:a16="http://schemas.microsoft.com/office/drawing/2014/main" id="{772C8308-E1C4-4F49-B145-801DA21FC0C1}"/>
              </a:ext>
            </a:extLst>
          </p:cNvPr>
          <p:cNvSpPr/>
          <p:nvPr/>
        </p:nvSpPr>
        <p:spPr>
          <a:xfrm rot="18139962">
            <a:off x="6000963" y="1236319"/>
            <a:ext cx="190072" cy="575352"/>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8ED7C852-F355-403A-8CAB-79420092B9B7}"/>
              </a:ext>
            </a:extLst>
          </p:cNvPr>
          <p:cNvSpPr/>
          <p:nvPr/>
        </p:nvSpPr>
        <p:spPr>
          <a:xfrm rot="2995290">
            <a:off x="6750086" y="4214113"/>
            <a:ext cx="190072" cy="575352"/>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193464-2829-4A5D-BEC2-7D249470EB94}"/>
              </a:ext>
            </a:extLst>
          </p:cNvPr>
          <p:cNvSpPr txBox="1"/>
          <p:nvPr/>
        </p:nvSpPr>
        <p:spPr>
          <a:xfrm>
            <a:off x="4892855" y="1105168"/>
            <a:ext cx="1098034" cy="369332"/>
          </a:xfrm>
          <a:prstGeom prst="rect">
            <a:avLst/>
          </a:prstGeom>
          <a:noFill/>
        </p:spPr>
        <p:txBody>
          <a:bodyPr wrap="square" rtlCol="0">
            <a:spAutoFit/>
          </a:bodyPr>
          <a:lstStyle/>
          <a:p>
            <a:r>
              <a:rPr lang="en-US" dirty="0" err="1"/>
              <a:t>ui</a:t>
            </a:r>
            <a:r>
              <a:rPr lang="en-US" dirty="0"/>
              <a:t> </a:t>
            </a:r>
            <a:r>
              <a:rPr lang="en-US" b="1" dirty="0"/>
              <a:t>object</a:t>
            </a:r>
          </a:p>
        </p:txBody>
      </p:sp>
      <p:sp>
        <p:nvSpPr>
          <p:cNvPr id="9" name="TextBox 8">
            <a:extLst>
              <a:ext uri="{FF2B5EF4-FFF2-40B4-BE49-F238E27FC236}">
                <a16:creationId xmlns:a16="http://schemas.microsoft.com/office/drawing/2014/main" id="{33086625-A0B7-4F57-960B-688490952121}"/>
              </a:ext>
            </a:extLst>
          </p:cNvPr>
          <p:cNvSpPr txBox="1"/>
          <p:nvPr/>
        </p:nvSpPr>
        <p:spPr>
          <a:xfrm>
            <a:off x="7065416" y="4108917"/>
            <a:ext cx="1801181" cy="369332"/>
          </a:xfrm>
          <a:prstGeom prst="rect">
            <a:avLst/>
          </a:prstGeom>
          <a:noFill/>
        </p:spPr>
        <p:txBody>
          <a:bodyPr wrap="square" rtlCol="0">
            <a:spAutoFit/>
          </a:bodyPr>
          <a:lstStyle/>
          <a:p>
            <a:r>
              <a:rPr lang="en-US" dirty="0">
                <a:solidFill>
                  <a:schemeClr val="bg1"/>
                </a:solidFill>
              </a:rPr>
              <a:t>server </a:t>
            </a:r>
            <a:r>
              <a:rPr lang="en-US" b="1" dirty="0">
                <a:solidFill>
                  <a:schemeClr val="bg1"/>
                </a:solidFill>
              </a:rPr>
              <a:t>function</a:t>
            </a:r>
          </a:p>
        </p:txBody>
      </p:sp>
    </p:spTree>
    <p:extLst>
      <p:ext uri="{BB962C8B-B14F-4D97-AF65-F5344CB8AC3E}">
        <p14:creationId xmlns:p14="http://schemas.microsoft.com/office/powerpoint/2010/main" val="699952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A101F-3D73-4E68-8F51-6CFD476D5D15}"/>
              </a:ext>
            </a:extLst>
          </p:cNvPr>
          <p:cNvSpPr>
            <a:spLocks noGrp="1"/>
          </p:cNvSpPr>
          <p:nvPr>
            <p:ph type="title"/>
          </p:nvPr>
        </p:nvSpPr>
        <p:spPr/>
        <p:txBody>
          <a:bodyPr/>
          <a:lstStyle/>
          <a:p>
            <a:r>
              <a:rPr lang="en-US" dirty="0"/>
              <a:t>Let’s start with data</a:t>
            </a:r>
          </a:p>
        </p:txBody>
      </p:sp>
      <p:sp>
        <p:nvSpPr>
          <p:cNvPr id="3" name="Content Placeholder 2">
            <a:extLst>
              <a:ext uri="{FF2B5EF4-FFF2-40B4-BE49-F238E27FC236}">
                <a16:creationId xmlns:a16="http://schemas.microsoft.com/office/drawing/2014/main" id="{78223D00-2A23-4775-8A5C-ACAF6C25AF3B}"/>
              </a:ext>
            </a:extLst>
          </p:cNvPr>
          <p:cNvSpPr>
            <a:spLocks noGrp="1"/>
          </p:cNvSpPr>
          <p:nvPr>
            <p:ph idx="1"/>
          </p:nvPr>
        </p:nvSpPr>
        <p:spPr>
          <a:xfrm>
            <a:off x="838200" y="1825625"/>
            <a:ext cx="10515600" cy="4584700"/>
          </a:xfrm>
        </p:spPr>
        <p:txBody>
          <a:bodyPr>
            <a:normAutofit fontScale="85000" lnSpcReduction="20000"/>
          </a:bodyPr>
          <a:lstStyle/>
          <a:p>
            <a:r>
              <a:rPr lang="en-US" dirty="0"/>
              <a:t>Types:</a:t>
            </a:r>
          </a:p>
          <a:p>
            <a:pPr lvl="1"/>
            <a:r>
              <a:rPr lang="en-US" dirty="0"/>
              <a:t>R </a:t>
            </a:r>
            <a:r>
              <a:rPr lang="en-US" dirty="0" err="1"/>
              <a:t>dataframes</a:t>
            </a:r>
            <a:endParaRPr lang="en-US" dirty="0"/>
          </a:p>
          <a:p>
            <a:pPr lvl="2"/>
            <a:r>
              <a:rPr lang="en-US" dirty="0"/>
              <a:t>With latitudes and longitudes</a:t>
            </a:r>
          </a:p>
          <a:p>
            <a:pPr lvl="2"/>
            <a:r>
              <a:rPr lang="en-US" dirty="0"/>
              <a:t>i.e. fixed point data (location of hospitals)</a:t>
            </a:r>
          </a:p>
          <a:p>
            <a:pPr lvl="1"/>
            <a:r>
              <a:rPr lang="en-US" dirty="0"/>
              <a:t>Spatial</a:t>
            </a:r>
          </a:p>
          <a:p>
            <a:pPr lvl="2"/>
            <a:r>
              <a:rPr lang="en-US" i="1" dirty="0" err="1"/>
              <a:t>sp</a:t>
            </a:r>
            <a:r>
              <a:rPr lang="en-US" dirty="0"/>
              <a:t> package</a:t>
            </a:r>
          </a:p>
          <a:p>
            <a:pPr lvl="3"/>
            <a:r>
              <a:rPr lang="en-US" dirty="0"/>
              <a:t>Converts R </a:t>
            </a:r>
            <a:r>
              <a:rPr lang="en-US" dirty="0" err="1"/>
              <a:t>dataframes</a:t>
            </a:r>
            <a:r>
              <a:rPr lang="en-US" dirty="0"/>
              <a:t> to spatial objects</a:t>
            </a:r>
          </a:p>
          <a:p>
            <a:pPr lvl="4"/>
            <a:r>
              <a:rPr lang="en-US" dirty="0" err="1"/>
              <a:t>spatialPolygonsDataFrame</a:t>
            </a:r>
            <a:endParaRPr lang="en-US" dirty="0"/>
          </a:p>
          <a:p>
            <a:pPr lvl="4"/>
            <a:r>
              <a:rPr lang="en-US" dirty="0" err="1"/>
              <a:t>spatialPoints</a:t>
            </a:r>
            <a:endParaRPr lang="en-US" dirty="0"/>
          </a:p>
          <a:p>
            <a:pPr lvl="4"/>
            <a:r>
              <a:rPr lang="en-US" dirty="0" err="1"/>
              <a:t>spatialLines</a:t>
            </a:r>
            <a:endParaRPr lang="en-US" dirty="0"/>
          </a:p>
          <a:p>
            <a:pPr lvl="2"/>
            <a:r>
              <a:rPr lang="en-US" i="1" dirty="0" err="1"/>
              <a:t>tigris</a:t>
            </a:r>
            <a:r>
              <a:rPr lang="en-US" dirty="0"/>
              <a:t> package</a:t>
            </a:r>
          </a:p>
          <a:p>
            <a:pPr lvl="3"/>
            <a:r>
              <a:rPr lang="en-US" dirty="0"/>
              <a:t>Downloads Census TIGER/Line files and returns a </a:t>
            </a:r>
            <a:r>
              <a:rPr lang="en-US" dirty="0" err="1"/>
              <a:t>spatialPolygonsDataFrame</a:t>
            </a:r>
            <a:r>
              <a:rPr lang="en-US" dirty="0"/>
              <a:t> </a:t>
            </a:r>
          </a:p>
          <a:p>
            <a:pPr lvl="1"/>
            <a:r>
              <a:rPr lang="en-US" dirty="0"/>
              <a:t>Maps </a:t>
            </a:r>
          </a:p>
          <a:p>
            <a:pPr lvl="2"/>
            <a:r>
              <a:rPr lang="en-US" i="1" dirty="0"/>
              <a:t>maps</a:t>
            </a:r>
            <a:r>
              <a:rPr lang="en-US" dirty="0"/>
              <a:t> package (limited)</a:t>
            </a:r>
          </a:p>
          <a:p>
            <a:pPr lvl="3"/>
            <a:r>
              <a:rPr lang="en-US" dirty="0"/>
              <a:t>map(database = “county”, region = “</a:t>
            </a:r>
            <a:r>
              <a:rPr lang="en-US" dirty="0" err="1"/>
              <a:t>florida</a:t>
            </a:r>
            <a:r>
              <a:rPr lang="en-US" dirty="0"/>
              <a:t>”)</a:t>
            </a:r>
          </a:p>
          <a:p>
            <a:pPr lvl="3"/>
            <a:r>
              <a:rPr lang="en-US" dirty="0"/>
              <a:t>Returns list of coordinates and names </a:t>
            </a:r>
          </a:p>
          <a:p>
            <a:pPr lvl="2"/>
            <a:r>
              <a:rPr lang="en-US" dirty="0"/>
              <a:t>Shapefiles downloaded independently from various opensource sources or created in </a:t>
            </a:r>
            <a:r>
              <a:rPr lang="en-US" dirty="0" err="1"/>
              <a:t>Esri</a:t>
            </a:r>
            <a:r>
              <a:rPr lang="en-US" dirty="0"/>
              <a:t> ArcGIS</a:t>
            </a:r>
          </a:p>
          <a:p>
            <a:pPr lvl="3"/>
            <a:r>
              <a:rPr lang="en-US" i="1" dirty="0" err="1"/>
              <a:t>rgdal</a:t>
            </a:r>
            <a:r>
              <a:rPr lang="en-US" dirty="0"/>
              <a:t> package – read in shapefiles into R and convert to R objects</a:t>
            </a:r>
          </a:p>
        </p:txBody>
      </p:sp>
      <p:pic>
        <p:nvPicPr>
          <p:cNvPr id="4" name="Picture 3">
            <a:extLst>
              <a:ext uri="{FF2B5EF4-FFF2-40B4-BE49-F238E27FC236}">
                <a16:creationId xmlns:a16="http://schemas.microsoft.com/office/drawing/2014/main" id="{DE4D3E82-A7A2-4773-9D22-37443B0813C1}"/>
              </a:ext>
            </a:extLst>
          </p:cNvPr>
          <p:cNvPicPr>
            <a:picLocks noChangeAspect="1"/>
          </p:cNvPicPr>
          <p:nvPr/>
        </p:nvPicPr>
        <p:blipFill rotWithShape="1">
          <a:blip r:embed="rId3"/>
          <a:srcRect l="1219" b="3588"/>
          <a:stretch/>
        </p:blipFill>
        <p:spPr>
          <a:xfrm>
            <a:off x="8666361" y="4072898"/>
            <a:ext cx="1707732" cy="734668"/>
          </a:xfrm>
          <a:prstGeom prst="rect">
            <a:avLst/>
          </a:prstGeom>
        </p:spPr>
      </p:pic>
      <p:pic>
        <p:nvPicPr>
          <p:cNvPr id="5" name="Picture 4">
            <a:extLst>
              <a:ext uri="{FF2B5EF4-FFF2-40B4-BE49-F238E27FC236}">
                <a16:creationId xmlns:a16="http://schemas.microsoft.com/office/drawing/2014/main" id="{038DACDD-26B4-407C-A5BE-AB8913CEF4BB}"/>
              </a:ext>
            </a:extLst>
          </p:cNvPr>
          <p:cNvPicPr>
            <a:picLocks noChangeAspect="1"/>
          </p:cNvPicPr>
          <p:nvPr/>
        </p:nvPicPr>
        <p:blipFill>
          <a:blip r:embed="rId4"/>
          <a:stretch>
            <a:fillRect/>
          </a:stretch>
        </p:blipFill>
        <p:spPr>
          <a:xfrm>
            <a:off x="10374093" y="3604553"/>
            <a:ext cx="1633216" cy="1596097"/>
          </a:xfrm>
          <a:prstGeom prst="rect">
            <a:avLst/>
          </a:prstGeom>
        </p:spPr>
      </p:pic>
    </p:spTree>
    <p:extLst>
      <p:ext uri="{BB962C8B-B14F-4D97-AF65-F5344CB8AC3E}">
        <p14:creationId xmlns:p14="http://schemas.microsoft.com/office/powerpoint/2010/main" val="4216928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B4D2-CEAD-42D4-9893-56260193268A}"/>
              </a:ext>
            </a:extLst>
          </p:cNvPr>
          <p:cNvSpPr>
            <a:spLocks noGrp="1"/>
          </p:cNvSpPr>
          <p:nvPr>
            <p:ph type="title"/>
          </p:nvPr>
        </p:nvSpPr>
        <p:spPr/>
        <p:txBody>
          <a:bodyPr/>
          <a:lstStyle/>
          <a:p>
            <a:r>
              <a:rPr lang="en-US" dirty="0"/>
              <a:t>Leaflet Elements</a:t>
            </a:r>
          </a:p>
        </p:txBody>
      </p:sp>
      <p:pic>
        <p:nvPicPr>
          <p:cNvPr id="4" name="Picture 3">
            <a:extLst>
              <a:ext uri="{FF2B5EF4-FFF2-40B4-BE49-F238E27FC236}">
                <a16:creationId xmlns:a16="http://schemas.microsoft.com/office/drawing/2014/main" id="{6F726132-1D2A-4665-9CCC-E74239339C0B}"/>
              </a:ext>
            </a:extLst>
          </p:cNvPr>
          <p:cNvPicPr>
            <a:picLocks noChangeAspect="1"/>
          </p:cNvPicPr>
          <p:nvPr/>
        </p:nvPicPr>
        <p:blipFill>
          <a:blip r:embed="rId3"/>
          <a:stretch>
            <a:fillRect/>
          </a:stretch>
        </p:blipFill>
        <p:spPr>
          <a:xfrm>
            <a:off x="4309246" y="1555536"/>
            <a:ext cx="7569419" cy="5279534"/>
          </a:xfrm>
          <a:prstGeom prst="rect">
            <a:avLst/>
          </a:prstGeom>
        </p:spPr>
      </p:pic>
      <p:sp>
        <p:nvSpPr>
          <p:cNvPr id="6" name="TextBox 5">
            <a:extLst>
              <a:ext uri="{FF2B5EF4-FFF2-40B4-BE49-F238E27FC236}">
                <a16:creationId xmlns:a16="http://schemas.microsoft.com/office/drawing/2014/main" id="{592CFA13-7E6D-40E4-8CA7-FB1A9AF7697E}"/>
              </a:ext>
            </a:extLst>
          </p:cNvPr>
          <p:cNvSpPr txBox="1"/>
          <p:nvPr/>
        </p:nvSpPr>
        <p:spPr>
          <a:xfrm>
            <a:off x="94596" y="1823961"/>
            <a:ext cx="2758965" cy="523220"/>
          </a:xfrm>
          <a:prstGeom prst="rect">
            <a:avLst/>
          </a:prstGeom>
          <a:noFill/>
          <a:ln>
            <a:solidFill>
              <a:schemeClr val="accent1"/>
            </a:solidFill>
          </a:ln>
        </p:spPr>
        <p:txBody>
          <a:bodyPr wrap="square" rtlCol="0">
            <a:spAutoFit/>
          </a:bodyPr>
          <a:lstStyle/>
          <a:p>
            <a:r>
              <a:rPr lang="en-US" sz="1400" dirty="0"/>
              <a:t>Get spatial data- returns </a:t>
            </a:r>
            <a:r>
              <a:rPr lang="en-US" sz="1400" dirty="0" err="1"/>
              <a:t>spatialPolygonsDataFrame</a:t>
            </a:r>
            <a:endParaRPr lang="en-US" sz="1400" dirty="0"/>
          </a:p>
        </p:txBody>
      </p:sp>
      <p:cxnSp>
        <p:nvCxnSpPr>
          <p:cNvPr id="8" name="Straight Arrow Connector 7">
            <a:extLst>
              <a:ext uri="{FF2B5EF4-FFF2-40B4-BE49-F238E27FC236}">
                <a16:creationId xmlns:a16="http://schemas.microsoft.com/office/drawing/2014/main" id="{BA71C19B-4CCA-48EF-8A52-59AC2A02E6C6}"/>
              </a:ext>
            </a:extLst>
          </p:cNvPr>
          <p:cNvCxnSpPr>
            <a:cxnSpLocks/>
            <a:stCxn id="6" idx="3"/>
          </p:cNvCxnSpPr>
          <p:nvPr/>
        </p:nvCxnSpPr>
        <p:spPr>
          <a:xfrm flipV="1">
            <a:off x="2853561" y="2008629"/>
            <a:ext cx="1497724" cy="769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7F866E-C7C1-468A-8FB3-6575A65F2C19}"/>
              </a:ext>
            </a:extLst>
          </p:cNvPr>
          <p:cNvSpPr txBox="1"/>
          <p:nvPr/>
        </p:nvSpPr>
        <p:spPr>
          <a:xfrm>
            <a:off x="173424" y="2448174"/>
            <a:ext cx="2706413" cy="523220"/>
          </a:xfrm>
          <a:prstGeom prst="rect">
            <a:avLst/>
          </a:prstGeom>
          <a:noFill/>
          <a:ln>
            <a:solidFill>
              <a:schemeClr val="accent1"/>
            </a:solidFill>
          </a:ln>
        </p:spPr>
        <p:txBody>
          <a:bodyPr wrap="square" rtlCol="0">
            <a:spAutoFit/>
          </a:bodyPr>
          <a:lstStyle/>
          <a:p>
            <a:r>
              <a:rPr lang="en-US" sz="1400" dirty="0"/>
              <a:t>I want color. This could be a vector of colors or a function to get colors</a:t>
            </a:r>
          </a:p>
        </p:txBody>
      </p:sp>
      <p:cxnSp>
        <p:nvCxnSpPr>
          <p:cNvPr id="10" name="Straight Arrow Connector 9">
            <a:extLst>
              <a:ext uri="{FF2B5EF4-FFF2-40B4-BE49-F238E27FC236}">
                <a16:creationId xmlns:a16="http://schemas.microsoft.com/office/drawing/2014/main" id="{B68FFB62-F1F4-492C-BAC8-027B48C31904}"/>
              </a:ext>
            </a:extLst>
          </p:cNvPr>
          <p:cNvCxnSpPr>
            <a:cxnSpLocks/>
            <a:stCxn id="9" idx="3"/>
          </p:cNvCxnSpPr>
          <p:nvPr/>
        </p:nvCxnSpPr>
        <p:spPr>
          <a:xfrm flipV="1">
            <a:off x="2879837" y="2496207"/>
            <a:ext cx="1518745" cy="2135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9EA3DAF-B828-46DC-8181-883C6344B224}"/>
              </a:ext>
            </a:extLst>
          </p:cNvPr>
          <p:cNvSpPr txBox="1"/>
          <p:nvPr/>
        </p:nvSpPr>
        <p:spPr>
          <a:xfrm>
            <a:off x="8539653" y="2496207"/>
            <a:ext cx="3268719" cy="584775"/>
          </a:xfrm>
          <a:prstGeom prst="rect">
            <a:avLst/>
          </a:prstGeom>
          <a:noFill/>
          <a:ln>
            <a:solidFill>
              <a:schemeClr val="accent1"/>
            </a:solidFill>
          </a:ln>
        </p:spPr>
        <p:txBody>
          <a:bodyPr wrap="square" rtlCol="0">
            <a:spAutoFit/>
          </a:bodyPr>
          <a:lstStyle/>
          <a:p>
            <a:r>
              <a:rPr lang="en-US" sz="1600" dirty="0"/>
              <a:t>Like in </a:t>
            </a:r>
            <a:r>
              <a:rPr lang="en-US" sz="1600" dirty="0" err="1"/>
              <a:t>ggplot</a:t>
            </a:r>
            <a:r>
              <a:rPr lang="en-US" sz="1600" dirty="0"/>
              <a:t>, create the leaflet object</a:t>
            </a:r>
          </a:p>
        </p:txBody>
      </p:sp>
      <p:cxnSp>
        <p:nvCxnSpPr>
          <p:cNvPr id="14" name="Straight Arrow Connector 13">
            <a:extLst>
              <a:ext uri="{FF2B5EF4-FFF2-40B4-BE49-F238E27FC236}">
                <a16:creationId xmlns:a16="http://schemas.microsoft.com/office/drawing/2014/main" id="{DBACBE3D-4785-44E3-B9B2-B08D2998D598}"/>
              </a:ext>
            </a:extLst>
          </p:cNvPr>
          <p:cNvCxnSpPr>
            <a:cxnSpLocks/>
            <a:stCxn id="13" idx="1"/>
          </p:cNvCxnSpPr>
          <p:nvPr/>
        </p:nvCxnSpPr>
        <p:spPr>
          <a:xfrm flipH="1">
            <a:off x="6132786" y="2788595"/>
            <a:ext cx="2406867" cy="1437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45A097F-208F-4174-90E2-21F8855B2696}"/>
              </a:ext>
            </a:extLst>
          </p:cNvPr>
          <p:cNvSpPr txBox="1"/>
          <p:nvPr/>
        </p:nvSpPr>
        <p:spPr>
          <a:xfrm>
            <a:off x="94596" y="3059668"/>
            <a:ext cx="2953406" cy="738664"/>
          </a:xfrm>
          <a:prstGeom prst="rect">
            <a:avLst/>
          </a:prstGeom>
          <a:noFill/>
          <a:ln>
            <a:solidFill>
              <a:schemeClr val="accent1"/>
            </a:solidFill>
          </a:ln>
        </p:spPr>
        <p:txBody>
          <a:bodyPr wrap="square" rtlCol="0">
            <a:spAutoFit/>
          </a:bodyPr>
          <a:lstStyle/>
          <a:p>
            <a:r>
              <a:rPr lang="en-US" sz="1400" dirty="0" err="1"/>
              <a:t>addTiles</a:t>
            </a:r>
            <a:r>
              <a:rPr lang="en-US" sz="1400" dirty="0"/>
              <a:t>() OR </a:t>
            </a:r>
            <a:r>
              <a:rPr lang="en-US" sz="1400" dirty="0" err="1"/>
              <a:t>addProviderTiles</a:t>
            </a:r>
            <a:r>
              <a:rPr lang="en-US" sz="1400" dirty="0"/>
              <a:t>()</a:t>
            </a:r>
          </a:p>
          <a:p>
            <a:r>
              <a:rPr lang="en-US" sz="1400" dirty="0"/>
              <a:t>Find a provider and add the tiles to the map</a:t>
            </a:r>
          </a:p>
        </p:txBody>
      </p:sp>
      <p:cxnSp>
        <p:nvCxnSpPr>
          <p:cNvPr id="23" name="Straight Arrow Connector 22">
            <a:extLst>
              <a:ext uri="{FF2B5EF4-FFF2-40B4-BE49-F238E27FC236}">
                <a16:creationId xmlns:a16="http://schemas.microsoft.com/office/drawing/2014/main" id="{9DCAC3FB-28CC-48C6-8307-73418937A8EB}"/>
              </a:ext>
            </a:extLst>
          </p:cNvPr>
          <p:cNvCxnSpPr>
            <a:cxnSpLocks/>
            <a:stCxn id="22" idx="3"/>
          </p:cNvCxnSpPr>
          <p:nvPr/>
        </p:nvCxnSpPr>
        <p:spPr>
          <a:xfrm flipV="1">
            <a:off x="3048002" y="3244336"/>
            <a:ext cx="1497724" cy="1846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F7CAD22-CA95-4506-84C5-569F59541512}"/>
              </a:ext>
            </a:extLst>
          </p:cNvPr>
          <p:cNvSpPr txBox="1"/>
          <p:nvPr/>
        </p:nvSpPr>
        <p:spPr>
          <a:xfrm>
            <a:off x="1024761" y="3900195"/>
            <a:ext cx="2758965" cy="738664"/>
          </a:xfrm>
          <a:prstGeom prst="rect">
            <a:avLst/>
          </a:prstGeom>
          <a:noFill/>
          <a:ln>
            <a:solidFill>
              <a:schemeClr val="accent1"/>
            </a:solidFill>
          </a:ln>
        </p:spPr>
        <p:txBody>
          <a:bodyPr wrap="square" rtlCol="0">
            <a:spAutoFit/>
          </a:bodyPr>
          <a:lstStyle/>
          <a:p>
            <a:r>
              <a:rPr lang="en-US" sz="1400" dirty="0"/>
              <a:t>Since our spatial data is a </a:t>
            </a:r>
            <a:r>
              <a:rPr lang="en-US" sz="1400" dirty="0" err="1"/>
              <a:t>dataframe</a:t>
            </a:r>
            <a:r>
              <a:rPr lang="en-US" sz="1400" dirty="0"/>
              <a:t> of polygons – we add polygons to our map</a:t>
            </a:r>
          </a:p>
        </p:txBody>
      </p:sp>
      <p:cxnSp>
        <p:nvCxnSpPr>
          <p:cNvPr id="28" name="Straight Arrow Connector 27">
            <a:extLst>
              <a:ext uri="{FF2B5EF4-FFF2-40B4-BE49-F238E27FC236}">
                <a16:creationId xmlns:a16="http://schemas.microsoft.com/office/drawing/2014/main" id="{DAF26010-FCA7-4012-A07E-FEB62222BC0A}"/>
              </a:ext>
            </a:extLst>
          </p:cNvPr>
          <p:cNvCxnSpPr>
            <a:cxnSpLocks/>
            <a:stCxn id="27" idx="3"/>
          </p:cNvCxnSpPr>
          <p:nvPr/>
        </p:nvCxnSpPr>
        <p:spPr>
          <a:xfrm flipV="1">
            <a:off x="3783726" y="3613671"/>
            <a:ext cx="1576553" cy="6558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679E473-0C85-4CD5-B3F8-D7CC61ED367A}"/>
              </a:ext>
            </a:extLst>
          </p:cNvPr>
          <p:cNvSpPr txBox="1"/>
          <p:nvPr/>
        </p:nvSpPr>
        <p:spPr>
          <a:xfrm>
            <a:off x="9553903" y="3502570"/>
            <a:ext cx="2619047" cy="1815882"/>
          </a:xfrm>
          <a:prstGeom prst="rect">
            <a:avLst/>
          </a:prstGeom>
          <a:noFill/>
          <a:ln>
            <a:solidFill>
              <a:schemeClr val="accent1"/>
            </a:solidFill>
          </a:ln>
        </p:spPr>
        <p:txBody>
          <a:bodyPr wrap="square" rtlCol="0">
            <a:spAutoFit/>
          </a:bodyPr>
          <a:lstStyle/>
          <a:p>
            <a:r>
              <a:rPr lang="en-US" sz="1400" dirty="0">
                <a:solidFill>
                  <a:srgbClr val="E737B1"/>
                </a:solidFill>
              </a:rPr>
              <a:t>The fill color of the polygons</a:t>
            </a:r>
          </a:p>
          <a:p>
            <a:r>
              <a:rPr lang="en-US" sz="1400" dirty="0">
                <a:solidFill>
                  <a:srgbClr val="00B050"/>
                </a:solidFill>
              </a:rPr>
              <a:t>The outline color of the polygons</a:t>
            </a:r>
          </a:p>
          <a:p>
            <a:r>
              <a:rPr lang="en-US" sz="1400" dirty="0">
                <a:solidFill>
                  <a:srgbClr val="00B0F0"/>
                </a:solidFill>
              </a:rPr>
              <a:t>The opacity of the polygons</a:t>
            </a:r>
          </a:p>
          <a:p>
            <a:r>
              <a:rPr lang="en-US" sz="1400" dirty="0">
                <a:solidFill>
                  <a:srgbClr val="FF9933"/>
                </a:solidFill>
              </a:rPr>
              <a:t>The stroke weight of the pixels</a:t>
            </a:r>
          </a:p>
          <a:p>
            <a:r>
              <a:rPr lang="en-US" sz="1400" dirty="0">
                <a:solidFill>
                  <a:srgbClr val="9933FF"/>
                </a:solidFill>
              </a:rPr>
              <a:t>How much to simplify on each zoom level </a:t>
            </a:r>
          </a:p>
          <a:p>
            <a:r>
              <a:rPr lang="en-US" sz="1400" dirty="0">
                <a:solidFill>
                  <a:srgbClr val="D8B506"/>
                </a:solidFill>
              </a:rPr>
              <a:t>The vector with data to fill the popup box</a:t>
            </a:r>
          </a:p>
        </p:txBody>
      </p:sp>
      <p:sp>
        <p:nvSpPr>
          <p:cNvPr id="31" name="Rectangle: Rounded Corners 30">
            <a:extLst>
              <a:ext uri="{FF2B5EF4-FFF2-40B4-BE49-F238E27FC236}">
                <a16:creationId xmlns:a16="http://schemas.microsoft.com/office/drawing/2014/main" id="{70FB6FE8-7443-4649-A1D6-BB655C4D2EAE}"/>
              </a:ext>
            </a:extLst>
          </p:cNvPr>
          <p:cNvSpPr/>
          <p:nvPr/>
        </p:nvSpPr>
        <p:spPr>
          <a:xfrm>
            <a:off x="6001408" y="3613671"/>
            <a:ext cx="1082564" cy="182799"/>
          </a:xfrm>
          <a:prstGeom prst="roundRect">
            <a:avLst/>
          </a:prstGeom>
          <a:noFill/>
          <a:ln>
            <a:solidFill>
              <a:srgbClr val="E73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1C440457-A3B3-48BC-8889-C0A49D1D9081}"/>
              </a:ext>
            </a:extLst>
          </p:cNvPr>
          <p:cNvSpPr/>
          <p:nvPr/>
        </p:nvSpPr>
        <p:spPr>
          <a:xfrm>
            <a:off x="6001408" y="3857470"/>
            <a:ext cx="698937" cy="18279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A9537609-3679-4E19-BE0B-3771FE1F26BC}"/>
              </a:ext>
            </a:extLst>
          </p:cNvPr>
          <p:cNvSpPr/>
          <p:nvPr/>
        </p:nvSpPr>
        <p:spPr>
          <a:xfrm>
            <a:off x="6001408" y="4101269"/>
            <a:ext cx="1366344" cy="182799"/>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1035470B-50DE-48D1-BE6D-63ED84588826}"/>
              </a:ext>
            </a:extLst>
          </p:cNvPr>
          <p:cNvSpPr/>
          <p:nvPr/>
        </p:nvSpPr>
        <p:spPr>
          <a:xfrm>
            <a:off x="6001408" y="4363069"/>
            <a:ext cx="772509" cy="182799"/>
          </a:xfrm>
          <a:prstGeom prst="roundRect">
            <a:avLst/>
          </a:prstGeom>
          <a:no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1EC1F095-852B-49C9-9896-A3112958D6CB}"/>
              </a:ext>
            </a:extLst>
          </p:cNvPr>
          <p:cNvSpPr/>
          <p:nvPr/>
        </p:nvSpPr>
        <p:spPr>
          <a:xfrm>
            <a:off x="6001408" y="4602759"/>
            <a:ext cx="1450426" cy="182799"/>
          </a:xfrm>
          <a:prstGeom prst="roundRect">
            <a:avLst/>
          </a:prstGeom>
          <a:no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5E03813C-AA63-4F2A-AD37-C40F69C520FA}"/>
              </a:ext>
            </a:extLst>
          </p:cNvPr>
          <p:cNvSpPr/>
          <p:nvPr/>
        </p:nvSpPr>
        <p:spPr>
          <a:xfrm>
            <a:off x="5990897" y="4864559"/>
            <a:ext cx="698937" cy="182799"/>
          </a:xfrm>
          <a:prstGeom prst="roundRect">
            <a:avLst/>
          </a:prstGeom>
          <a:noFill/>
          <a:ln>
            <a:solidFill>
              <a:srgbClr val="D8B5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DC40F34D-E814-4F5E-A266-8A3266518E6A}"/>
              </a:ext>
            </a:extLst>
          </p:cNvPr>
          <p:cNvCxnSpPr>
            <a:stCxn id="30" idx="1"/>
          </p:cNvCxnSpPr>
          <p:nvPr/>
        </p:nvCxnSpPr>
        <p:spPr>
          <a:xfrm flipH="1" flipV="1">
            <a:off x="8676290" y="3757448"/>
            <a:ext cx="877613" cy="653063"/>
          </a:xfrm>
          <a:prstGeom prst="straightConnector1">
            <a:avLst/>
          </a:prstGeom>
          <a:ln>
            <a:solidFill>
              <a:srgbClr val="E737B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7A7B736-4CE9-4C7C-9E3B-92EBD5B2649D}"/>
              </a:ext>
            </a:extLst>
          </p:cNvPr>
          <p:cNvCxnSpPr>
            <a:stCxn id="30" idx="1"/>
          </p:cNvCxnSpPr>
          <p:nvPr/>
        </p:nvCxnSpPr>
        <p:spPr>
          <a:xfrm flipH="1" flipV="1">
            <a:off x="8187559" y="3999186"/>
            <a:ext cx="1366344" cy="4113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D8B601B-BB9B-4C93-AC55-1DFD51EB793E}"/>
              </a:ext>
            </a:extLst>
          </p:cNvPr>
          <p:cNvCxnSpPr>
            <a:stCxn id="30" idx="1"/>
          </p:cNvCxnSpPr>
          <p:nvPr/>
        </p:nvCxnSpPr>
        <p:spPr>
          <a:xfrm flipH="1" flipV="1">
            <a:off x="8124497" y="4204138"/>
            <a:ext cx="1429406" cy="20637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FF9ADF6-82DC-46A8-A973-A296C2CD7E3B}"/>
              </a:ext>
            </a:extLst>
          </p:cNvPr>
          <p:cNvCxnSpPr/>
          <p:nvPr/>
        </p:nvCxnSpPr>
        <p:spPr>
          <a:xfrm flipH="1">
            <a:off x="7367752" y="4410511"/>
            <a:ext cx="218615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2F219B7E-0C5F-43A5-9799-B3561C90EF8D}"/>
              </a:ext>
            </a:extLst>
          </p:cNvPr>
          <p:cNvCxnSpPr>
            <a:stCxn id="30" idx="1"/>
          </p:cNvCxnSpPr>
          <p:nvPr/>
        </p:nvCxnSpPr>
        <p:spPr>
          <a:xfrm flipH="1">
            <a:off x="8261131" y="4410511"/>
            <a:ext cx="1292772" cy="266592"/>
          </a:xfrm>
          <a:prstGeom prst="straightConnector1">
            <a:avLst/>
          </a:prstGeom>
          <a:ln>
            <a:solidFill>
              <a:srgbClr val="9933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352A9C2-2035-478C-9142-DCB395079964}"/>
              </a:ext>
            </a:extLst>
          </p:cNvPr>
          <p:cNvCxnSpPr/>
          <p:nvPr/>
        </p:nvCxnSpPr>
        <p:spPr>
          <a:xfrm flipH="1">
            <a:off x="9143996" y="4410511"/>
            <a:ext cx="409907" cy="454048"/>
          </a:xfrm>
          <a:prstGeom prst="straightConnector1">
            <a:avLst/>
          </a:prstGeom>
          <a:ln>
            <a:solidFill>
              <a:srgbClr val="D8B506"/>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46119F0-0975-4346-AFFE-1B8B04FF127A}"/>
              </a:ext>
            </a:extLst>
          </p:cNvPr>
          <p:cNvSpPr txBox="1"/>
          <p:nvPr/>
        </p:nvSpPr>
        <p:spPr>
          <a:xfrm>
            <a:off x="499244" y="5439942"/>
            <a:ext cx="2758965" cy="1384995"/>
          </a:xfrm>
          <a:prstGeom prst="rect">
            <a:avLst/>
          </a:prstGeom>
          <a:noFill/>
          <a:ln>
            <a:solidFill>
              <a:schemeClr val="accent1"/>
            </a:solidFill>
          </a:ln>
        </p:spPr>
        <p:txBody>
          <a:bodyPr wrap="square" rtlCol="0">
            <a:spAutoFit/>
          </a:bodyPr>
          <a:lstStyle/>
          <a:p>
            <a:r>
              <a:rPr lang="en-US" sz="1400" dirty="0"/>
              <a:t>Add a legend:</a:t>
            </a:r>
          </a:p>
          <a:p>
            <a:r>
              <a:rPr lang="en-US" sz="1400" dirty="0">
                <a:solidFill>
                  <a:srgbClr val="E737B1"/>
                </a:solidFill>
              </a:rPr>
              <a:t>Color of the value box</a:t>
            </a:r>
          </a:p>
          <a:p>
            <a:r>
              <a:rPr lang="en-US" sz="1400" dirty="0">
                <a:solidFill>
                  <a:srgbClr val="00B050"/>
                </a:solidFill>
              </a:rPr>
              <a:t>Label of the value</a:t>
            </a:r>
          </a:p>
          <a:p>
            <a:r>
              <a:rPr lang="en-US" sz="1400" dirty="0">
                <a:solidFill>
                  <a:srgbClr val="00B0F0"/>
                </a:solidFill>
              </a:rPr>
              <a:t>Position of the legend on map</a:t>
            </a:r>
          </a:p>
          <a:p>
            <a:r>
              <a:rPr lang="en-US" sz="1400" dirty="0">
                <a:solidFill>
                  <a:srgbClr val="FF9933"/>
                </a:solidFill>
              </a:rPr>
              <a:t>Title of the legend</a:t>
            </a:r>
          </a:p>
          <a:p>
            <a:r>
              <a:rPr lang="en-US" sz="1400" dirty="0">
                <a:solidFill>
                  <a:srgbClr val="9933FF"/>
                </a:solidFill>
              </a:rPr>
              <a:t>Formatting of legend label</a:t>
            </a:r>
          </a:p>
        </p:txBody>
      </p:sp>
      <p:cxnSp>
        <p:nvCxnSpPr>
          <p:cNvPr id="53" name="Straight Arrow Connector 52">
            <a:extLst>
              <a:ext uri="{FF2B5EF4-FFF2-40B4-BE49-F238E27FC236}">
                <a16:creationId xmlns:a16="http://schemas.microsoft.com/office/drawing/2014/main" id="{276B67B3-2965-4B84-AA63-6835495F7776}"/>
              </a:ext>
            </a:extLst>
          </p:cNvPr>
          <p:cNvCxnSpPr>
            <a:cxnSpLocks/>
            <a:stCxn id="52" idx="3"/>
          </p:cNvCxnSpPr>
          <p:nvPr/>
        </p:nvCxnSpPr>
        <p:spPr>
          <a:xfrm flipV="1">
            <a:off x="3258209" y="5302464"/>
            <a:ext cx="1487212" cy="82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B78E223D-9DDC-4D6C-8A0E-4BF5AA55CB96}"/>
              </a:ext>
            </a:extLst>
          </p:cNvPr>
          <p:cNvSpPr/>
          <p:nvPr/>
        </p:nvSpPr>
        <p:spPr>
          <a:xfrm>
            <a:off x="5738650" y="5121901"/>
            <a:ext cx="809295" cy="180564"/>
          </a:xfrm>
          <a:prstGeom prst="roundRect">
            <a:avLst/>
          </a:prstGeom>
          <a:noFill/>
          <a:ln>
            <a:solidFill>
              <a:srgbClr val="E73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125F69BF-28D5-4AF5-8AB2-FB586767BFD4}"/>
              </a:ext>
            </a:extLst>
          </p:cNvPr>
          <p:cNvSpPr/>
          <p:nvPr/>
        </p:nvSpPr>
        <p:spPr>
          <a:xfrm>
            <a:off x="5701864" y="5348325"/>
            <a:ext cx="846082" cy="18056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3E04DC2E-625C-427A-8C88-DD10790A71F9}"/>
              </a:ext>
            </a:extLst>
          </p:cNvPr>
          <p:cNvSpPr/>
          <p:nvPr/>
        </p:nvSpPr>
        <p:spPr>
          <a:xfrm>
            <a:off x="5704490" y="5588015"/>
            <a:ext cx="1069427" cy="180564"/>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01A3AA1D-AF92-4AFF-91C3-8DEA0CE0E1EE}"/>
              </a:ext>
            </a:extLst>
          </p:cNvPr>
          <p:cNvSpPr/>
          <p:nvPr/>
        </p:nvSpPr>
        <p:spPr>
          <a:xfrm>
            <a:off x="5701863" y="5834249"/>
            <a:ext cx="772509" cy="182799"/>
          </a:xfrm>
          <a:prstGeom prst="roundRect">
            <a:avLst/>
          </a:prstGeom>
          <a:no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011818B3-981C-4AD4-B892-31DF0C69509D}"/>
              </a:ext>
            </a:extLst>
          </p:cNvPr>
          <p:cNvSpPr/>
          <p:nvPr/>
        </p:nvSpPr>
        <p:spPr>
          <a:xfrm>
            <a:off x="5701863" y="6054970"/>
            <a:ext cx="1192923" cy="180565"/>
          </a:xfrm>
          <a:prstGeom prst="roundRect">
            <a:avLst/>
          </a:prstGeom>
          <a:no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0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6980-52DD-4AAF-AC85-9C34327FC59D}"/>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9424DCAF-0343-438D-904C-F048B47ABCE4}"/>
              </a:ext>
            </a:extLst>
          </p:cNvPr>
          <p:cNvSpPr>
            <a:spLocks noGrp="1"/>
          </p:cNvSpPr>
          <p:nvPr>
            <p:ph idx="1"/>
          </p:nvPr>
        </p:nvSpPr>
        <p:spPr>
          <a:xfrm>
            <a:off x="838200" y="1825625"/>
            <a:ext cx="10515600" cy="5368706"/>
          </a:xfrm>
        </p:spPr>
        <p:txBody>
          <a:bodyPr>
            <a:normAutofit/>
          </a:bodyPr>
          <a:lstStyle/>
          <a:p>
            <a:r>
              <a:rPr lang="en-US" dirty="0"/>
              <a:t>Let’s use the </a:t>
            </a:r>
            <a:r>
              <a:rPr lang="en-US" dirty="0" err="1"/>
              <a:t>tigris</a:t>
            </a:r>
            <a:r>
              <a:rPr lang="en-US" dirty="0"/>
              <a:t> and </a:t>
            </a:r>
            <a:r>
              <a:rPr lang="en-US" dirty="0" err="1"/>
              <a:t>acs</a:t>
            </a:r>
            <a:r>
              <a:rPr lang="en-US" dirty="0"/>
              <a:t> packages to map</a:t>
            </a:r>
          </a:p>
          <a:p>
            <a:pPr lvl="1"/>
            <a:r>
              <a:rPr lang="en-US" dirty="0" err="1"/>
              <a:t>tigris</a:t>
            </a:r>
            <a:r>
              <a:rPr lang="en-US" dirty="0"/>
              <a:t> package downloads US Census TIGER/Line files for spatial analyses</a:t>
            </a:r>
          </a:p>
          <a:p>
            <a:pPr lvl="2"/>
            <a:r>
              <a:rPr lang="en-US" dirty="0" err="1"/>
              <a:t>Install.packages</a:t>
            </a:r>
            <a:r>
              <a:rPr lang="en-US" dirty="0"/>
              <a:t>(“</a:t>
            </a:r>
            <a:r>
              <a:rPr lang="en-US" dirty="0" err="1"/>
              <a:t>tigris</a:t>
            </a:r>
            <a:r>
              <a:rPr lang="en-US" dirty="0"/>
              <a:t>”)</a:t>
            </a:r>
          </a:p>
          <a:p>
            <a:pPr lvl="1"/>
            <a:r>
              <a:rPr lang="en-US" dirty="0" err="1"/>
              <a:t>acs</a:t>
            </a:r>
            <a:r>
              <a:rPr lang="en-US" dirty="0"/>
              <a:t> package uses the US Census API to pull data from the American Community Survey data</a:t>
            </a:r>
          </a:p>
          <a:p>
            <a:pPr lvl="2"/>
            <a:r>
              <a:rPr lang="en-US" dirty="0"/>
              <a:t>Get an </a:t>
            </a:r>
            <a:r>
              <a:rPr lang="en-US" dirty="0" err="1"/>
              <a:t>api</a:t>
            </a:r>
            <a:r>
              <a:rPr lang="en-US" dirty="0"/>
              <a:t> key: </a:t>
            </a:r>
            <a:r>
              <a:rPr lang="en-US" dirty="0">
                <a:hlinkClick r:id="rId3"/>
              </a:rPr>
              <a:t>https://api.census.gov/data/key_signup.html</a:t>
            </a:r>
            <a:r>
              <a:rPr lang="en-US" dirty="0"/>
              <a:t> (check email)</a:t>
            </a:r>
          </a:p>
          <a:p>
            <a:pPr lvl="2"/>
            <a:r>
              <a:rPr lang="en-US" dirty="0" err="1"/>
              <a:t>Install.packages</a:t>
            </a:r>
            <a:r>
              <a:rPr lang="en-US" dirty="0"/>
              <a:t>(“</a:t>
            </a:r>
            <a:r>
              <a:rPr lang="en-US" dirty="0" err="1"/>
              <a:t>acs</a:t>
            </a:r>
            <a:r>
              <a:rPr lang="en-US" dirty="0"/>
              <a:t>”) &gt; run library &gt;  </a:t>
            </a:r>
            <a:r>
              <a:rPr lang="en-US" dirty="0" err="1"/>
              <a:t>api.install.key</a:t>
            </a:r>
            <a:r>
              <a:rPr lang="en-US" dirty="0"/>
              <a:t>() </a:t>
            </a:r>
          </a:p>
          <a:p>
            <a:r>
              <a:rPr lang="en-US" dirty="0"/>
              <a:t>Let’s map the distribution of the </a:t>
            </a:r>
          </a:p>
          <a:p>
            <a:pPr marL="0" indent="0">
              <a:buNone/>
            </a:pPr>
            <a:r>
              <a:rPr lang="en-US" dirty="0"/>
              <a:t>   average number of cars across FL </a:t>
            </a:r>
          </a:p>
          <a:p>
            <a:pPr marL="0" indent="0">
              <a:buNone/>
            </a:pPr>
            <a:r>
              <a:rPr lang="en-US" dirty="0"/>
              <a:t>   counties</a:t>
            </a:r>
          </a:p>
          <a:p>
            <a:pPr lvl="1"/>
            <a:r>
              <a:rPr lang="en-US" dirty="0" err="1"/>
              <a:t>Install.packages</a:t>
            </a:r>
            <a:r>
              <a:rPr lang="en-US" dirty="0"/>
              <a:t>("leaflet")</a:t>
            </a:r>
          </a:p>
        </p:txBody>
      </p:sp>
      <p:pic>
        <p:nvPicPr>
          <p:cNvPr id="4" name="Picture 3">
            <a:extLst>
              <a:ext uri="{FF2B5EF4-FFF2-40B4-BE49-F238E27FC236}">
                <a16:creationId xmlns:a16="http://schemas.microsoft.com/office/drawing/2014/main" id="{79293F6F-7902-4DB2-829E-41E13D0994E3}"/>
              </a:ext>
            </a:extLst>
          </p:cNvPr>
          <p:cNvPicPr>
            <a:picLocks noChangeAspect="1"/>
          </p:cNvPicPr>
          <p:nvPr/>
        </p:nvPicPr>
        <p:blipFill>
          <a:blip r:embed="rId4"/>
          <a:stretch>
            <a:fillRect/>
          </a:stretch>
        </p:blipFill>
        <p:spPr>
          <a:xfrm>
            <a:off x="6691193" y="4687876"/>
            <a:ext cx="4005292" cy="1624024"/>
          </a:xfrm>
          <a:prstGeom prst="rect">
            <a:avLst/>
          </a:prstGeom>
        </p:spPr>
      </p:pic>
    </p:spTree>
    <p:extLst>
      <p:ext uri="{BB962C8B-B14F-4D97-AF65-F5344CB8AC3E}">
        <p14:creationId xmlns:p14="http://schemas.microsoft.com/office/powerpoint/2010/main" val="3695390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9D8F-FF1D-4978-BFA4-418FF1EA29CE}"/>
              </a:ext>
            </a:extLst>
          </p:cNvPr>
          <p:cNvSpPr>
            <a:spLocks noGrp="1"/>
          </p:cNvSpPr>
          <p:nvPr>
            <p:ph type="title"/>
          </p:nvPr>
        </p:nvSpPr>
        <p:spPr/>
        <p:txBody>
          <a:bodyPr/>
          <a:lstStyle/>
          <a:p>
            <a:r>
              <a:rPr lang="en-US" dirty="0"/>
              <a:t>Exercise (</a:t>
            </a:r>
            <a:r>
              <a:rPr lang="en-US" dirty="0" err="1"/>
              <a:t>cont</a:t>
            </a:r>
            <a:r>
              <a:rPr lang="en-US" dirty="0"/>
              <a:t>…)</a:t>
            </a:r>
          </a:p>
        </p:txBody>
      </p:sp>
      <p:sp>
        <p:nvSpPr>
          <p:cNvPr id="3" name="Content Placeholder 2">
            <a:extLst>
              <a:ext uri="{FF2B5EF4-FFF2-40B4-BE49-F238E27FC236}">
                <a16:creationId xmlns:a16="http://schemas.microsoft.com/office/drawing/2014/main" id="{C01DE055-B912-46F3-87B4-761B5B491A98}"/>
              </a:ext>
            </a:extLst>
          </p:cNvPr>
          <p:cNvSpPr>
            <a:spLocks noGrp="1"/>
          </p:cNvSpPr>
          <p:nvPr>
            <p:ph idx="1"/>
          </p:nvPr>
        </p:nvSpPr>
        <p:spPr>
          <a:xfrm>
            <a:off x="801414" y="1547058"/>
            <a:ext cx="5436476" cy="4351338"/>
          </a:xfrm>
        </p:spPr>
        <p:txBody>
          <a:bodyPr/>
          <a:lstStyle/>
          <a:p>
            <a:r>
              <a:rPr lang="en-US" dirty="0"/>
              <a:t>I've created the source code that makes the data for you!</a:t>
            </a:r>
          </a:p>
          <a:p>
            <a:pPr lvl="1"/>
            <a:r>
              <a:rPr lang="en-US" dirty="0" err="1"/>
              <a:t>makeVehicleSpatialData.r</a:t>
            </a:r>
            <a:endParaRPr lang="en-US" dirty="0"/>
          </a:p>
          <a:p>
            <a:r>
              <a:rPr lang="en-US" dirty="0"/>
              <a:t>Add the map to the </a:t>
            </a:r>
            <a:r>
              <a:rPr lang="en-US" dirty="0" err="1"/>
              <a:t>ui</a:t>
            </a:r>
            <a:r>
              <a:rPr lang="en-US" dirty="0"/>
              <a:t> and the server with leaflet</a:t>
            </a:r>
          </a:p>
          <a:p>
            <a:pPr lvl="1"/>
            <a:r>
              <a:rPr lang="en-US" dirty="0" err="1"/>
              <a:t>output$vehicleMap</a:t>
            </a:r>
            <a:r>
              <a:rPr lang="en-US" dirty="0"/>
              <a:t> &lt;- </a:t>
            </a:r>
            <a:r>
              <a:rPr lang="en-US" dirty="0" err="1"/>
              <a:t>renderLeaflet</a:t>
            </a:r>
            <a:r>
              <a:rPr lang="en-US" dirty="0"/>
              <a:t>({ stuff})</a:t>
            </a:r>
          </a:p>
          <a:p>
            <a:pPr lvl="1"/>
            <a:r>
              <a:rPr lang="en-US" dirty="0" err="1"/>
              <a:t>leafletOuput</a:t>
            </a:r>
            <a:r>
              <a:rPr lang="en-US" dirty="0"/>
              <a:t>("</a:t>
            </a:r>
            <a:r>
              <a:rPr lang="en-US" dirty="0" err="1"/>
              <a:t>vehicleMap</a:t>
            </a:r>
            <a:r>
              <a:rPr lang="en-US" dirty="0"/>
              <a:t>")</a:t>
            </a:r>
          </a:p>
          <a:p>
            <a:endParaRPr lang="en-US" dirty="0"/>
          </a:p>
        </p:txBody>
      </p:sp>
      <p:pic>
        <p:nvPicPr>
          <p:cNvPr id="4" name="Picture 3">
            <a:extLst>
              <a:ext uri="{FF2B5EF4-FFF2-40B4-BE49-F238E27FC236}">
                <a16:creationId xmlns:a16="http://schemas.microsoft.com/office/drawing/2014/main" id="{0EDDAB5D-683E-4E7F-9C45-914892982B68}"/>
              </a:ext>
            </a:extLst>
          </p:cNvPr>
          <p:cNvPicPr>
            <a:picLocks noChangeAspect="1"/>
          </p:cNvPicPr>
          <p:nvPr/>
        </p:nvPicPr>
        <p:blipFill>
          <a:blip r:embed="rId2"/>
          <a:stretch>
            <a:fillRect/>
          </a:stretch>
        </p:blipFill>
        <p:spPr>
          <a:xfrm>
            <a:off x="6385035" y="1086322"/>
            <a:ext cx="4556234" cy="2636405"/>
          </a:xfrm>
          <a:prstGeom prst="rect">
            <a:avLst/>
          </a:prstGeom>
        </p:spPr>
      </p:pic>
      <p:pic>
        <p:nvPicPr>
          <p:cNvPr id="5" name="Picture 4">
            <a:extLst>
              <a:ext uri="{FF2B5EF4-FFF2-40B4-BE49-F238E27FC236}">
                <a16:creationId xmlns:a16="http://schemas.microsoft.com/office/drawing/2014/main" id="{089FE5E3-5E7E-4A8B-9C39-8E4EAF290705}"/>
              </a:ext>
            </a:extLst>
          </p:cNvPr>
          <p:cNvPicPr>
            <a:picLocks noChangeAspect="1"/>
          </p:cNvPicPr>
          <p:nvPr/>
        </p:nvPicPr>
        <p:blipFill>
          <a:blip r:embed="rId3"/>
          <a:stretch>
            <a:fillRect/>
          </a:stretch>
        </p:blipFill>
        <p:spPr>
          <a:xfrm>
            <a:off x="6343005" y="3733210"/>
            <a:ext cx="5047581" cy="3124790"/>
          </a:xfrm>
          <a:prstGeom prst="rect">
            <a:avLst/>
          </a:prstGeom>
        </p:spPr>
      </p:pic>
    </p:spTree>
    <p:extLst>
      <p:ext uri="{BB962C8B-B14F-4D97-AF65-F5344CB8AC3E}">
        <p14:creationId xmlns:p14="http://schemas.microsoft.com/office/powerpoint/2010/main" val="1025452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B738FE-22E7-4B7F-81E7-B0DE10736944}"/>
              </a:ext>
            </a:extLst>
          </p:cNvPr>
          <p:cNvSpPr>
            <a:spLocks noGrp="1"/>
          </p:cNvSpPr>
          <p:nvPr>
            <p:ph sz="half" idx="1"/>
          </p:nvPr>
        </p:nvSpPr>
        <p:spPr>
          <a:xfrm>
            <a:off x="838200" y="1825625"/>
            <a:ext cx="4705350" cy="4351338"/>
          </a:xfrm>
        </p:spPr>
        <p:txBody>
          <a:bodyPr/>
          <a:lstStyle/>
          <a:p>
            <a:pPr marL="514350" indent="-514350">
              <a:buFont typeface="+mj-lt"/>
              <a:buAutoNum type="arabicPeriod"/>
            </a:pPr>
            <a:r>
              <a:rPr lang="en-US" dirty="0"/>
              <a:t>Download shapefiles for CR</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Read into R</a:t>
            </a:r>
          </a:p>
          <a:p>
            <a:pPr marL="914400" lvl="1" indent="-457200">
              <a:buFont typeface="+mj-lt"/>
              <a:buAutoNum type="arabicPeriod"/>
            </a:pPr>
            <a:endParaRPr lang="en-US" dirty="0"/>
          </a:p>
        </p:txBody>
      </p:sp>
      <p:pic>
        <p:nvPicPr>
          <p:cNvPr id="5" name="Picture 4">
            <a:extLst>
              <a:ext uri="{FF2B5EF4-FFF2-40B4-BE49-F238E27FC236}">
                <a16:creationId xmlns:a16="http://schemas.microsoft.com/office/drawing/2014/main" id="{CB433789-2E1A-4933-A630-530C4AAFECF2}"/>
              </a:ext>
            </a:extLst>
          </p:cNvPr>
          <p:cNvPicPr>
            <a:picLocks noChangeAspect="1"/>
          </p:cNvPicPr>
          <p:nvPr/>
        </p:nvPicPr>
        <p:blipFill>
          <a:blip r:embed="rId3"/>
          <a:stretch>
            <a:fillRect/>
          </a:stretch>
        </p:blipFill>
        <p:spPr>
          <a:xfrm>
            <a:off x="876313" y="2413567"/>
            <a:ext cx="4738688" cy="1683199"/>
          </a:xfrm>
          <a:prstGeom prst="rect">
            <a:avLst/>
          </a:prstGeom>
        </p:spPr>
      </p:pic>
      <p:sp>
        <p:nvSpPr>
          <p:cNvPr id="2" name="Title 1">
            <a:extLst>
              <a:ext uri="{FF2B5EF4-FFF2-40B4-BE49-F238E27FC236}">
                <a16:creationId xmlns:a16="http://schemas.microsoft.com/office/drawing/2014/main" id="{E4A2CC7A-6A9A-48AD-804E-278A00D3753F}"/>
              </a:ext>
            </a:extLst>
          </p:cNvPr>
          <p:cNvSpPr>
            <a:spLocks noGrp="1"/>
          </p:cNvSpPr>
          <p:nvPr>
            <p:ph type="title"/>
          </p:nvPr>
        </p:nvSpPr>
        <p:spPr/>
        <p:txBody>
          <a:bodyPr/>
          <a:lstStyle/>
          <a:p>
            <a:r>
              <a:rPr lang="en-US" dirty="0"/>
              <a:t>A more complex example</a:t>
            </a:r>
          </a:p>
        </p:txBody>
      </p:sp>
      <p:sp>
        <p:nvSpPr>
          <p:cNvPr id="6" name="Content Placeholder 5">
            <a:extLst>
              <a:ext uri="{FF2B5EF4-FFF2-40B4-BE49-F238E27FC236}">
                <a16:creationId xmlns:a16="http://schemas.microsoft.com/office/drawing/2014/main" id="{EAF30D39-75BA-41B0-9D32-F33748E9DF12}"/>
              </a:ext>
            </a:extLst>
          </p:cNvPr>
          <p:cNvSpPr>
            <a:spLocks noGrp="1"/>
          </p:cNvSpPr>
          <p:nvPr>
            <p:ph sz="half" idx="2"/>
          </p:nvPr>
        </p:nvSpPr>
        <p:spPr>
          <a:xfrm>
            <a:off x="5702477" y="1825625"/>
            <a:ext cx="5738445" cy="4351338"/>
          </a:xfrm>
        </p:spPr>
        <p:txBody>
          <a:bodyPr/>
          <a:lstStyle/>
          <a:p>
            <a:pPr marL="0" indent="0">
              <a:buNone/>
            </a:pPr>
            <a:r>
              <a:rPr lang="en-US" dirty="0"/>
              <a:t>3.   Leaflet input object in the </a:t>
            </a:r>
            <a:r>
              <a:rPr lang="en-US" dirty="0" err="1"/>
              <a:t>ui</a:t>
            </a:r>
            <a:endParaRPr lang="en-US" dirty="0"/>
          </a:p>
          <a:p>
            <a:pPr marL="514350" indent="-514350">
              <a:buFont typeface="+mj-lt"/>
              <a:buAutoNum type="arabicPeriod"/>
            </a:pPr>
            <a:endParaRPr lang="en-US" dirty="0"/>
          </a:p>
          <a:p>
            <a:pPr marL="514350" indent="-514350">
              <a:buFont typeface="+mj-lt"/>
              <a:buAutoNum type="arabicPeriod"/>
            </a:pPr>
            <a:endParaRPr lang="en-US" dirty="0"/>
          </a:p>
          <a:p>
            <a:pPr marL="0" indent="0">
              <a:buNone/>
            </a:pPr>
            <a:r>
              <a:rPr lang="en-US" dirty="0"/>
              <a:t>4.   Leaflet output object in the server</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7EA6AA53-E348-4142-A4AA-E41FC91DE642}"/>
              </a:ext>
            </a:extLst>
          </p:cNvPr>
          <p:cNvPicPr>
            <a:picLocks noChangeAspect="1"/>
          </p:cNvPicPr>
          <p:nvPr/>
        </p:nvPicPr>
        <p:blipFill>
          <a:blip r:embed="rId4"/>
          <a:stretch>
            <a:fillRect/>
          </a:stretch>
        </p:blipFill>
        <p:spPr>
          <a:xfrm>
            <a:off x="1104901" y="4949024"/>
            <a:ext cx="4019579" cy="1066808"/>
          </a:xfrm>
          <a:prstGeom prst="rect">
            <a:avLst/>
          </a:prstGeom>
        </p:spPr>
      </p:pic>
      <p:pic>
        <p:nvPicPr>
          <p:cNvPr id="8" name="Picture 7">
            <a:extLst>
              <a:ext uri="{FF2B5EF4-FFF2-40B4-BE49-F238E27FC236}">
                <a16:creationId xmlns:a16="http://schemas.microsoft.com/office/drawing/2014/main" id="{29A50395-E3FD-4EA1-B728-FAC466DB7825}"/>
              </a:ext>
            </a:extLst>
          </p:cNvPr>
          <p:cNvPicPr>
            <a:picLocks noChangeAspect="1"/>
          </p:cNvPicPr>
          <p:nvPr/>
        </p:nvPicPr>
        <p:blipFill>
          <a:blip r:embed="rId5"/>
          <a:stretch>
            <a:fillRect/>
          </a:stretch>
        </p:blipFill>
        <p:spPr>
          <a:xfrm>
            <a:off x="6434100" y="2359810"/>
            <a:ext cx="5072100" cy="895357"/>
          </a:xfrm>
          <a:prstGeom prst="rect">
            <a:avLst/>
          </a:prstGeom>
        </p:spPr>
      </p:pic>
      <p:pic>
        <p:nvPicPr>
          <p:cNvPr id="9" name="Picture 8">
            <a:extLst>
              <a:ext uri="{FF2B5EF4-FFF2-40B4-BE49-F238E27FC236}">
                <a16:creationId xmlns:a16="http://schemas.microsoft.com/office/drawing/2014/main" id="{DA6A6B9A-87B6-4763-86A7-5C7B20CAFBED}"/>
              </a:ext>
            </a:extLst>
          </p:cNvPr>
          <p:cNvPicPr>
            <a:picLocks noChangeAspect="1"/>
          </p:cNvPicPr>
          <p:nvPr/>
        </p:nvPicPr>
        <p:blipFill>
          <a:blip r:embed="rId6"/>
          <a:stretch>
            <a:fillRect/>
          </a:stretch>
        </p:blipFill>
        <p:spPr>
          <a:xfrm>
            <a:off x="5874310" y="3800469"/>
            <a:ext cx="5817659" cy="2977362"/>
          </a:xfrm>
          <a:prstGeom prst="rect">
            <a:avLst/>
          </a:prstGeom>
        </p:spPr>
      </p:pic>
    </p:spTree>
    <p:extLst>
      <p:ext uri="{BB962C8B-B14F-4D97-AF65-F5344CB8AC3E}">
        <p14:creationId xmlns:p14="http://schemas.microsoft.com/office/powerpoint/2010/main" val="2748648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1A50C3-5591-49E4-AC51-9C9D0F1CA129}"/>
              </a:ext>
            </a:extLst>
          </p:cNvPr>
          <p:cNvSpPr>
            <a:spLocks noGrp="1"/>
          </p:cNvSpPr>
          <p:nvPr>
            <p:ph type="title"/>
          </p:nvPr>
        </p:nvSpPr>
        <p:spPr/>
        <p:txBody>
          <a:bodyPr/>
          <a:lstStyle/>
          <a:p>
            <a:r>
              <a:rPr lang="en-US" dirty="0"/>
              <a:t>Product </a:t>
            </a:r>
          </a:p>
        </p:txBody>
      </p:sp>
      <p:pic>
        <p:nvPicPr>
          <p:cNvPr id="10" name="Picture 9">
            <a:extLst>
              <a:ext uri="{FF2B5EF4-FFF2-40B4-BE49-F238E27FC236}">
                <a16:creationId xmlns:a16="http://schemas.microsoft.com/office/drawing/2014/main" id="{788C6A4D-EA90-4258-97B1-BC690B393C6A}"/>
              </a:ext>
            </a:extLst>
          </p:cNvPr>
          <p:cNvPicPr>
            <a:picLocks noChangeAspect="1"/>
          </p:cNvPicPr>
          <p:nvPr/>
        </p:nvPicPr>
        <p:blipFill>
          <a:blip r:embed="rId2"/>
          <a:stretch>
            <a:fillRect/>
          </a:stretch>
        </p:blipFill>
        <p:spPr>
          <a:xfrm>
            <a:off x="3619500" y="1348972"/>
            <a:ext cx="7977188" cy="5469249"/>
          </a:xfrm>
          <a:prstGeom prst="rect">
            <a:avLst/>
          </a:prstGeom>
        </p:spPr>
      </p:pic>
      <p:sp>
        <p:nvSpPr>
          <p:cNvPr id="11" name="TextBox 10">
            <a:extLst>
              <a:ext uri="{FF2B5EF4-FFF2-40B4-BE49-F238E27FC236}">
                <a16:creationId xmlns:a16="http://schemas.microsoft.com/office/drawing/2014/main" id="{49EF5B10-4C8D-46F8-907C-1C180B04719C}"/>
              </a:ext>
            </a:extLst>
          </p:cNvPr>
          <p:cNvSpPr txBox="1"/>
          <p:nvPr/>
        </p:nvSpPr>
        <p:spPr>
          <a:xfrm>
            <a:off x="900112" y="1417529"/>
            <a:ext cx="2505075" cy="646331"/>
          </a:xfrm>
          <a:prstGeom prst="rect">
            <a:avLst/>
          </a:prstGeom>
          <a:noFill/>
        </p:spPr>
        <p:txBody>
          <a:bodyPr wrap="square" rtlCol="0">
            <a:spAutoFit/>
          </a:bodyPr>
          <a:lstStyle/>
          <a:p>
            <a:r>
              <a:rPr lang="en-US" dirty="0">
                <a:hlinkClick r:id="rId3"/>
              </a:rPr>
              <a:t>https://labouz.shinyapps.io/costa-rica/</a:t>
            </a:r>
            <a:r>
              <a:rPr lang="en-US" dirty="0"/>
              <a:t> </a:t>
            </a:r>
          </a:p>
        </p:txBody>
      </p:sp>
    </p:spTree>
    <p:extLst>
      <p:ext uri="{BB962C8B-B14F-4D97-AF65-F5344CB8AC3E}">
        <p14:creationId xmlns:p14="http://schemas.microsoft.com/office/powerpoint/2010/main" val="2851385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FBD8-4774-4C8F-A70B-FFFDF5FF3754}"/>
              </a:ext>
            </a:extLst>
          </p:cNvPr>
          <p:cNvSpPr>
            <a:spLocks noGrp="1"/>
          </p:cNvSpPr>
          <p:nvPr>
            <p:ph type="title"/>
          </p:nvPr>
        </p:nvSpPr>
        <p:spPr/>
        <p:txBody>
          <a:bodyPr/>
          <a:lstStyle/>
          <a:p>
            <a:r>
              <a:rPr lang="en-US" dirty="0"/>
              <a:t>Let's put it all together!</a:t>
            </a:r>
          </a:p>
        </p:txBody>
      </p:sp>
      <p:sp>
        <p:nvSpPr>
          <p:cNvPr id="3" name="Content Placeholder 2">
            <a:extLst>
              <a:ext uri="{FF2B5EF4-FFF2-40B4-BE49-F238E27FC236}">
                <a16:creationId xmlns:a16="http://schemas.microsoft.com/office/drawing/2014/main" id="{30265FFB-F565-4D0F-95BE-E4C820468C8F}"/>
              </a:ext>
            </a:extLst>
          </p:cNvPr>
          <p:cNvSpPr>
            <a:spLocks noGrp="1"/>
          </p:cNvSpPr>
          <p:nvPr>
            <p:ph idx="1"/>
          </p:nvPr>
        </p:nvSpPr>
        <p:spPr/>
        <p:txBody>
          <a:bodyPr/>
          <a:lstStyle/>
          <a:p>
            <a:r>
              <a:rPr lang="en-US" dirty="0"/>
              <a:t>Plop your </a:t>
            </a:r>
            <a:r>
              <a:rPr lang="en-US" dirty="0" err="1"/>
              <a:t>babyApp</a:t>
            </a:r>
            <a:r>
              <a:rPr lang="en-US" dirty="0"/>
              <a:t> code and Leaflet map into an app with two different tabs</a:t>
            </a:r>
          </a:p>
          <a:p>
            <a:pPr lvl="1"/>
            <a:r>
              <a:rPr lang="en-US" dirty="0"/>
              <a:t>Use </a:t>
            </a:r>
            <a:r>
              <a:rPr lang="en-US" dirty="0" err="1"/>
              <a:t>app_complete.R</a:t>
            </a:r>
            <a:endParaRPr lang="en-US" dirty="0"/>
          </a:p>
          <a:p>
            <a:pPr lvl="1"/>
            <a:r>
              <a:rPr lang="en-US" dirty="0"/>
              <a:t>Tabs: Motor Trend, Mapping</a:t>
            </a:r>
          </a:p>
          <a:p>
            <a:pPr lvl="1"/>
            <a:endParaRPr lang="en-US" dirty="0"/>
          </a:p>
          <a:p>
            <a:pPr lvl="1"/>
            <a:endParaRPr lang="en-US" dirty="0"/>
          </a:p>
        </p:txBody>
      </p:sp>
      <p:pic>
        <p:nvPicPr>
          <p:cNvPr id="4" name="Picture 3">
            <a:extLst>
              <a:ext uri="{FF2B5EF4-FFF2-40B4-BE49-F238E27FC236}">
                <a16:creationId xmlns:a16="http://schemas.microsoft.com/office/drawing/2014/main" id="{015609A2-32DF-4D4A-A504-BF693AA40D25}"/>
              </a:ext>
            </a:extLst>
          </p:cNvPr>
          <p:cNvPicPr>
            <a:picLocks noChangeAspect="1"/>
          </p:cNvPicPr>
          <p:nvPr/>
        </p:nvPicPr>
        <p:blipFill>
          <a:blip r:embed="rId2"/>
          <a:stretch>
            <a:fillRect/>
          </a:stretch>
        </p:blipFill>
        <p:spPr>
          <a:xfrm>
            <a:off x="2312275" y="3482957"/>
            <a:ext cx="9911257" cy="3401317"/>
          </a:xfrm>
          <a:prstGeom prst="rect">
            <a:avLst/>
          </a:prstGeom>
        </p:spPr>
      </p:pic>
    </p:spTree>
    <p:extLst>
      <p:ext uri="{BB962C8B-B14F-4D97-AF65-F5344CB8AC3E}">
        <p14:creationId xmlns:p14="http://schemas.microsoft.com/office/powerpoint/2010/main" val="3300466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761D-B5CE-477A-9814-E27AB4808443}"/>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D0CE96FA-0021-4B59-9C1E-D2050851073B}"/>
              </a:ext>
            </a:extLst>
          </p:cNvPr>
          <p:cNvSpPr>
            <a:spLocks noGrp="1"/>
          </p:cNvSpPr>
          <p:nvPr>
            <p:ph idx="1"/>
          </p:nvPr>
        </p:nvSpPr>
        <p:spPr/>
        <p:txBody>
          <a:bodyPr/>
          <a:lstStyle/>
          <a:p>
            <a:r>
              <a:rPr lang="en-US" dirty="0">
                <a:hlinkClick r:id="rId2"/>
              </a:rPr>
              <a:t>www.shinyapps.io</a:t>
            </a:r>
            <a:endParaRPr lang="en-US" dirty="0"/>
          </a:p>
          <a:p>
            <a:pPr lvl="1"/>
            <a:r>
              <a:rPr lang="en-US" dirty="0"/>
              <a:t>Register using GitHub account</a:t>
            </a:r>
          </a:p>
          <a:p>
            <a:pPr lvl="1"/>
            <a:r>
              <a:rPr lang="en-US" dirty="0"/>
              <a:t>Get token and secret</a:t>
            </a:r>
          </a:p>
          <a:p>
            <a:pPr lvl="1"/>
            <a:r>
              <a:rPr lang="en-US" dirty="0"/>
              <a:t>In R Studio </a:t>
            </a:r>
            <a:r>
              <a:rPr lang="en-US" dirty="0">
                <a:sym typeface="Wingdings" panose="05000000000000000000" pitchFamily="2" charset="2"/>
              </a:rPr>
              <a:t> </a:t>
            </a:r>
            <a:r>
              <a:rPr lang="en-US" dirty="0"/>
              <a:t>library(</a:t>
            </a:r>
            <a:r>
              <a:rPr lang="en-US" dirty="0" err="1"/>
              <a:t>rsconnect</a:t>
            </a:r>
            <a:r>
              <a:rPr lang="en-US" dirty="0"/>
              <a:t>)</a:t>
            </a:r>
          </a:p>
          <a:p>
            <a:endParaRPr lang="en-US" dirty="0"/>
          </a:p>
          <a:p>
            <a:r>
              <a:rPr lang="en-US" dirty="0" err="1"/>
              <a:t>Rmarkdown</a:t>
            </a:r>
            <a:endParaRPr lang="en-US" dirty="0"/>
          </a:p>
          <a:p>
            <a:pPr lvl="1"/>
            <a:r>
              <a:rPr lang="en-US" dirty="0"/>
              <a:t>Knitted as HTML</a:t>
            </a:r>
          </a:p>
          <a:p>
            <a:pPr marL="0" indent="0">
              <a:buNone/>
            </a:pPr>
            <a:r>
              <a:rPr lang="en-US" dirty="0"/>
              <a:t> </a:t>
            </a:r>
          </a:p>
        </p:txBody>
      </p:sp>
      <p:pic>
        <p:nvPicPr>
          <p:cNvPr id="5" name="Picture 4">
            <a:extLst>
              <a:ext uri="{FF2B5EF4-FFF2-40B4-BE49-F238E27FC236}">
                <a16:creationId xmlns:a16="http://schemas.microsoft.com/office/drawing/2014/main" id="{41174D86-E9FA-4B38-8677-CC2715234157}"/>
              </a:ext>
            </a:extLst>
          </p:cNvPr>
          <p:cNvPicPr>
            <a:picLocks noChangeAspect="1"/>
          </p:cNvPicPr>
          <p:nvPr/>
        </p:nvPicPr>
        <p:blipFill>
          <a:blip r:embed="rId3"/>
          <a:stretch>
            <a:fillRect/>
          </a:stretch>
        </p:blipFill>
        <p:spPr>
          <a:xfrm>
            <a:off x="6497308" y="1825625"/>
            <a:ext cx="4611866" cy="1726785"/>
          </a:xfrm>
          <a:prstGeom prst="rect">
            <a:avLst/>
          </a:prstGeom>
        </p:spPr>
      </p:pic>
      <p:pic>
        <p:nvPicPr>
          <p:cNvPr id="4" name="Picture 3">
            <a:extLst>
              <a:ext uri="{FF2B5EF4-FFF2-40B4-BE49-F238E27FC236}">
                <a16:creationId xmlns:a16="http://schemas.microsoft.com/office/drawing/2014/main" id="{10B5FB93-3CCD-42C0-A252-B19F404297D3}"/>
              </a:ext>
            </a:extLst>
          </p:cNvPr>
          <p:cNvPicPr>
            <a:picLocks noChangeAspect="1"/>
          </p:cNvPicPr>
          <p:nvPr/>
        </p:nvPicPr>
        <p:blipFill>
          <a:blip r:embed="rId4"/>
          <a:stretch>
            <a:fillRect/>
          </a:stretch>
        </p:blipFill>
        <p:spPr>
          <a:xfrm>
            <a:off x="4442274" y="3619476"/>
            <a:ext cx="4110068" cy="3238524"/>
          </a:xfrm>
          <a:prstGeom prst="rect">
            <a:avLst/>
          </a:prstGeom>
        </p:spPr>
      </p:pic>
    </p:spTree>
    <p:extLst>
      <p:ext uri="{BB962C8B-B14F-4D97-AF65-F5344CB8AC3E}">
        <p14:creationId xmlns:p14="http://schemas.microsoft.com/office/powerpoint/2010/main" val="3645792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7C15-F7E7-464B-842A-98D340230897}"/>
              </a:ext>
            </a:extLst>
          </p:cNvPr>
          <p:cNvSpPr>
            <a:spLocks noGrp="1"/>
          </p:cNvSpPr>
          <p:nvPr>
            <p:ph type="title"/>
          </p:nvPr>
        </p:nvSpPr>
        <p:spPr/>
        <p:txBody>
          <a:bodyPr/>
          <a:lstStyle/>
          <a:p>
            <a:r>
              <a:rPr lang="en-US" dirty="0"/>
              <a:t>Break it down for me</a:t>
            </a:r>
          </a:p>
        </p:txBody>
      </p:sp>
      <p:pic>
        <p:nvPicPr>
          <p:cNvPr id="4" name="Content Placeholder 3">
            <a:extLst>
              <a:ext uri="{FF2B5EF4-FFF2-40B4-BE49-F238E27FC236}">
                <a16:creationId xmlns:a16="http://schemas.microsoft.com/office/drawing/2014/main" id="{21ECC47B-4240-4D1C-AA60-69C5FA363543}"/>
              </a:ext>
            </a:extLst>
          </p:cNvPr>
          <p:cNvPicPr>
            <a:picLocks noGrp="1" noChangeAspect="1"/>
          </p:cNvPicPr>
          <p:nvPr>
            <p:ph idx="1"/>
          </p:nvPr>
        </p:nvPicPr>
        <p:blipFill>
          <a:blip r:embed="rId3"/>
          <a:stretch>
            <a:fillRect/>
          </a:stretch>
        </p:blipFill>
        <p:spPr>
          <a:xfrm>
            <a:off x="838200" y="1938556"/>
            <a:ext cx="5205451" cy="3652864"/>
          </a:xfrm>
          <a:prstGeom prst="rect">
            <a:avLst/>
          </a:prstGeom>
        </p:spPr>
      </p:pic>
      <p:sp>
        <p:nvSpPr>
          <p:cNvPr id="6" name="Arrow: Down 5">
            <a:extLst>
              <a:ext uri="{FF2B5EF4-FFF2-40B4-BE49-F238E27FC236}">
                <a16:creationId xmlns:a16="http://schemas.microsoft.com/office/drawing/2014/main" id="{8E4477D0-3C74-46DB-A7B2-D1E998F1C8F0}"/>
              </a:ext>
            </a:extLst>
          </p:cNvPr>
          <p:cNvSpPr/>
          <p:nvPr/>
        </p:nvSpPr>
        <p:spPr>
          <a:xfrm>
            <a:off x="8393987" y="1266580"/>
            <a:ext cx="195209" cy="54680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6565A4-8217-476A-A55E-E2F162A808B1}"/>
              </a:ext>
            </a:extLst>
          </p:cNvPr>
          <p:cNvSpPr txBox="1"/>
          <p:nvPr/>
        </p:nvSpPr>
        <p:spPr>
          <a:xfrm>
            <a:off x="8024544" y="949823"/>
            <a:ext cx="1448657" cy="369332"/>
          </a:xfrm>
          <a:prstGeom prst="rect">
            <a:avLst/>
          </a:prstGeom>
          <a:noFill/>
        </p:spPr>
        <p:txBody>
          <a:bodyPr wrap="square" rtlCol="0">
            <a:spAutoFit/>
          </a:bodyPr>
          <a:lstStyle/>
          <a:p>
            <a:r>
              <a:rPr lang="en-US" dirty="0" err="1"/>
              <a:t>fluidPage</a:t>
            </a:r>
            <a:r>
              <a:rPr lang="en-US" dirty="0"/>
              <a:t>()</a:t>
            </a:r>
          </a:p>
        </p:txBody>
      </p:sp>
      <p:grpSp>
        <p:nvGrpSpPr>
          <p:cNvPr id="28" name="Group 27">
            <a:extLst>
              <a:ext uri="{FF2B5EF4-FFF2-40B4-BE49-F238E27FC236}">
                <a16:creationId xmlns:a16="http://schemas.microsoft.com/office/drawing/2014/main" id="{E45C8BDC-66F2-4652-B65B-77948D0CE8AA}"/>
              </a:ext>
            </a:extLst>
          </p:cNvPr>
          <p:cNvGrpSpPr/>
          <p:nvPr/>
        </p:nvGrpSpPr>
        <p:grpSpPr>
          <a:xfrm>
            <a:off x="6837452" y="1875034"/>
            <a:ext cx="5039474" cy="3716386"/>
            <a:chOff x="6837452" y="1875034"/>
            <a:chExt cx="5039474" cy="3716386"/>
          </a:xfrm>
        </p:grpSpPr>
        <p:sp>
          <p:nvSpPr>
            <p:cNvPr id="5" name="Rectangle 4">
              <a:extLst>
                <a:ext uri="{FF2B5EF4-FFF2-40B4-BE49-F238E27FC236}">
                  <a16:creationId xmlns:a16="http://schemas.microsoft.com/office/drawing/2014/main" id="{F189FDA8-F602-4C8B-AFFB-20613E5D1952}"/>
                </a:ext>
              </a:extLst>
            </p:cNvPr>
            <p:cNvSpPr/>
            <p:nvPr/>
          </p:nvSpPr>
          <p:spPr>
            <a:xfrm>
              <a:off x="6837452" y="1875034"/>
              <a:ext cx="5039474" cy="3716386"/>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465DB9E9-1337-417D-8F9B-7982AA658998}"/>
                </a:ext>
              </a:extLst>
            </p:cNvPr>
            <p:cNvSpPr txBox="1"/>
            <p:nvPr/>
          </p:nvSpPr>
          <p:spPr>
            <a:xfrm>
              <a:off x="6878548" y="1977775"/>
              <a:ext cx="4962418" cy="369332"/>
            </a:xfrm>
            <a:prstGeom prst="rect">
              <a:avLst/>
            </a:prstGeom>
            <a:noFill/>
            <a:ln w="28575">
              <a:solidFill>
                <a:schemeClr val="bg1"/>
              </a:solidFill>
            </a:ln>
          </p:spPr>
          <p:txBody>
            <a:bodyPr wrap="square" rtlCol="0">
              <a:spAutoFit/>
            </a:bodyPr>
            <a:lstStyle/>
            <a:p>
              <a:r>
                <a:rPr lang="en-US" dirty="0" err="1">
                  <a:solidFill>
                    <a:schemeClr val="bg1"/>
                  </a:solidFill>
                </a:rPr>
                <a:t>titlePanel</a:t>
              </a:r>
              <a:r>
                <a:rPr lang="en-US" dirty="0">
                  <a:solidFill>
                    <a:schemeClr val="bg1"/>
                  </a:solidFill>
                </a:rPr>
                <a:t>()</a:t>
              </a:r>
            </a:p>
          </p:txBody>
        </p:sp>
        <p:sp>
          <p:nvSpPr>
            <p:cNvPr id="9" name="Rectangle: Rounded Corners 8">
              <a:extLst>
                <a:ext uri="{FF2B5EF4-FFF2-40B4-BE49-F238E27FC236}">
                  <a16:creationId xmlns:a16="http://schemas.microsoft.com/office/drawing/2014/main" id="{69BB16C8-BF37-4A2F-9518-C81B28D87B6B}"/>
                </a:ext>
              </a:extLst>
            </p:cNvPr>
            <p:cNvSpPr/>
            <p:nvPr/>
          </p:nvSpPr>
          <p:spPr>
            <a:xfrm>
              <a:off x="6878548" y="2421843"/>
              <a:ext cx="4962418" cy="311592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FB55FA7-73B3-4305-A22E-83E8950E0784}"/>
                </a:ext>
              </a:extLst>
            </p:cNvPr>
            <p:cNvCxnSpPr/>
            <p:nvPr/>
          </p:nvCxnSpPr>
          <p:spPr>
            <a:xfrm>
              <a:off x="8393981" y="2421843"/>
              <a:ext cx="0" cy="31159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B1A36E-90D3-4435-8D3D-B870DD589A08}"/>
                </a:ext>
              </a:extLst>
            </p:cNvPr>
            <p:cNvSpPr txBox="1"/>
            <p:nvPr/>
          </p:nvSpPr>
          <p:spPr>
            <a:xfrm>
              <a:off x="6878547" y="3071227"/>
              <a:ext cx="1515428" cy="307777"/>
            </a:xfrm>
            <a:prstGeom prst="rect">
              <a:avLst/>
            </a:prstGeom>
            <a:noFill/>
          </p:spPr>
          <p:txBody>
            <a:bodyPr wrap="square" rtlCol="0">
              <a:spAutoFit/>
            </a:bodyPr>
            <a:lstStyle/>
            <a:p>
              <a:pPr algn="ctr"/>
              <a:r>
                <a:rPr lang="en-US" sz="1400" dirty="0" err="1">
                  <a:solidFill>
                    <a:schemeClr val="bg1"/>
                  </a:solidFill>
                </a:rPr>
                <a:t>sidebarPanel</a:t>
              </a:r>
              <a:r>
                <a:rPr lang="en-US" sz="1400" dirty="0">
                  <a:solidFill>
                    <a:schemeClr val="bg1"/>
                  </a:solidFill>
                </a:rPr>
                <a:t>()</a:t>
              </a:r>
            </a:p>
          </p:txBody>
        </p:sp>
        <p:sp>
          <p:nvSpPr>
            <p:cNvPr id="13" name="TextBox 12">
              <a:extLst>
                <a:ext uri="{FF2B5EF4-FFF2-40B4-BE49-F238E27FC236}">
                  <a16:creationId xmlns:a16="http://schemas.microsoft.com/office/drawing/2014/main" id="{C952B4DE-1C30-4603-AB3A-1FE3D0D9ECEE}"/>
                </a:ext>
              </a:extLst>
            </p:cNvPr>
            <p:cNvSpPr txBox="1"/>
            <p:nvPr/>
          </p:nvSpPr>
          <p:spPr>
            <a:xfrm>
              <a:off x="7063489" y="2563402"/>
              <a:ext cx="4607954" cy="369332"/>
            </a:xfrm>
            <a:prstGeom prst="rect">
              <a:avLst/>
            </a:prstGeom>
            <a:noFill/>
          </p:spPr>
          <p:txBody>
            <a:bodyPr wrap="square" rtlCol="0">
              <a:spAutoFit/>
            </a:bodyPr>
            <a:lstStyle/>
            <a:p>
              <a:pPr algn="ctr"/>
              <a:r>
                <a:rPr lang="en-US" dirty="0" err="1">
                  <a:solidFill>
                    <a:schemeClr val="bg1"/>
                  </a:solidFill>
                </a:rPr>
                <a:t>sidebarLayout</a:t>
              </a:r>
              <a:r>
                <a:rPr lang="en-US" dirty="0">
                  <a:solidFill>
                    <a:schemeClr val="bg1"/>
                  </a:solidFill>
                </a:rPr>
                <a:t>()</a:t>
              </a:r>
            </a:p>
          </p:txBody>
        </p:sp>
        <p:sp>
          <p:nvSpPr>
            <p:cNvPr id="14" name="TextBox 13">
              <a:extLst>
                <a:ext uri="{FF2B5EF4-FFF2-40B4-BE49-F238E27FC236}">
                  <a16:creationId xmlns:a16="http://schemas.microsoft.com/office/drawing/2014/main" id="{310780D3-7A96-4943-AE69-E38BCB028FCE}"/>
                </a:ext>
              </a:extLst>
            </p:cNvPr>
            <p:cNvSpPr txBox="1"/>
            <p:nvPr/>
          </p:nvSpPr>
          <p:spPr>
            <a:xfrm>
              <a:off x="8393980" y="3071226"/>
              <a:ext cx="3446985" cy="307777"/>
            </a:xfrm>
            <a:prstGeom prst="rect">
              <a:avLst/>
            </a:prstGeom>
            <a:noFill/>
          </p:spPr>
          <p:txBody>
            <a:bodyPr wrap="square" rtlCol="0">
              <a:spAutoFit/>
            </a:bodyPr>
            <a:lstStyle/>
            <a:p>
              <a:pPr algn="ctr"/>
              <a:r>
                <a:rPr lang="en-US" sz="1400" dirty="0" err="1">
                  <a:solidFill>
                    <a:schemeClr val="bg1"/>
                  </a:solidFill>
                </a:rPr>
                <a:t>mainPanel</a:t>
              </a:r>
              <a:r>
                <a:rPr lang="en-US" sz="1400" dirty="0">
                  <a:solidFill>
                    <a:schemeClr val="bg1"/>
                  </a:solidFill>
                </a:rPr>
                <a:t>()</a:t>
              </a:r>
            </a:p>
          </p:txBody>
        </p:sp>
        <p:cxnSp>
          <p:nvCxnSpPr>
            <p:cNvPr id="16" name="Straight Arrow Connector 15">
              <a:extLst>
                <a:ext uri="{FF2B5EF4-FFF2-40B4-BE49-F238E27FC236}">
                  <a16:creationId xmlns:a16="http://schemas.microsoft.com/office/drawing/2014/main" id="{CFC03B44-236E-43AC-9388-9752D757D042}"/>
                </a:ext>
              </a:extLst>
            </p:cNvPr>
            <p:cNvCxnSpPr>
              <a:cxnSpLocks/>
              <a:stCxn id="9" idx="1"/>
              <a:endCxn id="9" idx="3"/>
            </p:cNvCxnSpPr>
            <p:nvPr/>
          </p:nvCxnSpPr>
          <p:spPr>
            <a:xfrm>
              <a:off x="6878548" y="3979807"/>
              <a:ext cx="4962418"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DF7BCE-50C7-4545-A065-0452EC5C190A}"/>
                </a:ext>
              </a:extLst>
            </p:cNvPr>
            <p:cNvSpPr txBox="1"/>
            <p:nvPr/>
          </p:nvSpPr>
          <p:spPr>
            <a:xfrm>
              <a:off x="7006858" y="3644195"/>
              <a:ext cx="4777600" cy="315937"/>
            </a:xfrm>
            <a:prstGeom prst="rect">
              <a:avLst/>
            </a:prstGeom>
            <a:noFill/>
          </p:spPr>
          <p:txBody>
            <a:bodyPr wrap="square" rtlCol="0">
              <a:spAutoFit/>
            </a:bodyPr>
            <a:lstStyle/>
            <a:p>
              <a:pPr algn="ctr"/>
              <a:r>
                <a:rPr lang="en-US" sz="1400" dirty="0">
                  <a:solidFill>
                    <a:schemeClr val="bg1"/>
                  </a:solidFill>
                </a:rPr>
                <a:t>12 </a:t>
              </a:r>
            </a:p>
          </p:txBody>
        </p:sp>
        <p:sp>
          <p:nvSpPr>
            <p:cNvPr id="24" name="Right Brace 23">
              <a:extLst>
                <a:ext uri="{FF2B5EF4-FFF2-40B4-BE49-F238E27FC236}">
                  <a16:creationId xmlns:a16="http://schemas.microsoft.com/office/drawing/2014/main" id="{52A58B4D-D452-4D36-8E53-D06C936B1EC2}"/>
                </a:ext>
              </a:extLst>
            </p:cNvPr>
            <p:cNvSpPr/>
            <p:nvPr/>
          </p:nvSpPr>
          <p:spPr>
            <a:xfrm rot="5400000">
              <a:off x="7567325" y="3550137"/>
              <a:ext cx="182815" cy="1295841"/>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FCB96C17-849B-4BF2-B736-AEB1CAC081B1}"/>
                </a:ext>
              </a:extLst>
            </p:cNvPr>
            <p:cNvSpPr/>
            <p:nvPr/>
          </p:nvSpPr>
          <p:spPr>
            <a:xfrm rot="5400000">
              <a:off x="10014735" y="2571111"/>
              <a:ext cx="184925" cy="3251780"/>
            </a:xfrm>
            <a:prstGeom prst="righ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9351B10-2F27-48C9-AC41-509CBA0D4A1A}"/>
                </a:ext>
              </a:extLst>
            </p:cNvPr>
            <p:cNvSpPr txBox="1"/>
            <p:nvPr/>
          </p:nvSpPr>
          <p:spPr>
            <a:xfrm>
              <a:off x="7317770" y="4289463"/>
              <a:ext cx="688364" cy="315937"/>
            </a:xfrm>
            <a:prstGeom prst="rect">
              <a:avLst/>
            </a:prstGeom>
            <a:noFill/>
          </p:spPr>
          <p:txBody>
            <a:bodyPr wrap="square" rtlCol="0">
              <a:spAutoFit/>
            </a:bodyPr>
            <a:lstStyle/>
            <a:p>
              <a:pPr algn="ctr"/>
              <a:r>
                <a:rPr lang="en-US" sz="1400" dirty="0">
                  <a:solidFill>
                    <a:schemeClr val="bg1"/>
                  </a:solidFill>
                </a:rPr>
                <a:t>4 </a:t>
              </a:r>
            </a:p>
          </p:txBody>
        </p:sp>
        <p:sp>
          <p:nvSpPr>
            <p:cNvPr id="27" name="TextBox 26">
              <a:extLst>
                <a:ext uri="{FF2B5EF4-FFF2-40B4-BE49-F238E27FC236}">
                  <a16:creationId xmlns:a16="http://schemas.microsoft.com/office/drawing/2014/main" id="{E04B20CD-4970-417D-B02C-504032229944}"/>
                </a:ext>
              </a:extLst>
            </p:cNvPr>
            <p:cNvSpPr txBox="1"/>
            <p:nvPr/>
          </p:nvSpPr>
          <p:spPr>
            <a:xfrm>
              <a:off x="9732181" y="4315840"/>
              <a:ext cx="688364" cy="315937"/>
            </a:xfrm>
            <a:prstGeom prst="rect">
              <a:avLst/>
            </a:prstGeom>
            <a:noFill/>
          </p:spPr>
          <p:txBody>
            <a:bodyPr wrap="square" rtlCol="0">
              <a:spAutoFit/>
            </a:bodyPr>
            <a:lstStyle/>
            <a:p>
              <a:pPr algn="ctr"/>
              <a:r>
                <a:rPr lang="en-US" sz="1400" dirty="0">
                  <a:solidFill>
                    <a:schemeClr val="bg1"/>
                  </a:solidFill>
                </a:rPr>
                <a:t>8 </a:t>
              </a:r>
            </a:p>
          </p:txBody>
        </p:sp>
      </p:grpSp>
    </p:spTree>
    <p:extLst>
      <p:ext uri="{BB962C8B-B14F-4D97-AF65-F5344CB8AC3E}">
        <p14:creationId xmlns:p14="http://schemas.microsoft.com/office/powerpoint/2010/main" val="218171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7C15-F7E7-464B-842A-98D340230897}"/>
              </a:ext>
            </a:extLst>
          </p:cNvPr>
          <p:cNvSpPr>
            <a:spLocks noGrp="1"/>
          </p:cNvSpPr>
          <p:nvPr>
            <p:ph type="title"/>
          </p:nvPr>
        </p:nvSpPr>
        <p:spPr/>
        <p:txBody>
          <a:bodyPr/>
          <a:lstStyle/>
          <a:p>
            <a:r>
              <a:rPr lang="en-US" dirty="0"/>
              <a:t>Break it down for me pt.2</a:t>
            </a:r>
          </a:p>
        </p:txBody>
      </p:sp>
      <p:pic>
        <p:nvPicPr>
          <p:cNvPr id="4" name="Content Placeholder 3">
            <a:extLst>
              <a:ext uri="{FF2B5EF4-FFF2-40B4-BE49-F238E27FC236}">
                <a16:creationId xmlns:a16="http://schemas.microsoft.com/office/drawing/2014/main" id="{21ECC47B-4240-4D1C-AA60-69C5FA363543}"/>
              </a:ext>
            </a:extLst>
          </p:cNvPr>
          <p:cNvPicPr>
            <a:picLocks noGrp="1" noChangeAspect="1"/>
          </p:cNvPicPr>
          <p:nvPr>
            <p:ph idx="1"/>
          </p:nvPr>
        </p:nvPicPr>
        <p:blipFill>
          <a:blip r:embed="rId3"/>
          <a:stretch>
            <a:fillRect/>
          </a:stretch>
        </p:blipFill>
        <p:spPr>
          <a:xfrm>
            <a:off x="838200" y="1938556"/>
            <a:ext cx="5205451" cy="3652864"/>
          </a:xfrm>
          <a:prstGeom prst="rect">
            <a:avLst/>
          </a:prstGeom>
        </p:spPr>
      </p:pic>
      <p:sp>
        <p:nvSpPr>
          <p:cNvPr id="3" name="Rectangle: Rounded Corners 2">
            <a:extLst>
              <a:ext uri="{FF2B5EF4-FFF2-40B4-BE49-F238E27FC236}">
                <a16:creationId xmlns:a16="http://schemas.microsoft.com/office/drawing/2014/main" id="{A039BF1E-2EAD-4992-A4DA-E6369EBCB522}"/>
              </a:ext>
            </a:extLst>
          </p:cNvPr>
          <p:cNvSpPr/>
          <p:nvPr/>
        </p:nvSpPr>
        <p:spPr>
          <a:xfrm>
            <a:off x="1304818" y="3398177"/>
            <a:ext cx="2712378" cy="107108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1D3B378-3902-43A4-826D-236DABEDCEDA}"/>
              </a:ext>
            </a:extLst>
          </p:cNvPr>
          <p:cNvCxnSpPr>
            <a:cxnSpLocks/>
          </p:cNvCxnSpPr>
          <p:nvPr/>
        </p:nvCxnSpPr>
        <p:spPr>
          <a:xfrm flipH="1">
            <a:off x="3041152" y="3246634"/>
            <a:ext cx="636996" cy="1964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C3CDBF4-0814-492B-82B0-BF830931BC4E}"/>
              </a:ext>
            </a:extLst>
          </p:cNvPr>
          <p:cNvPicPr>
            <a:picLocks noChangeAspect="1"/>
          </p:cNvPicPr>
          <p:nvPr/>
        </p:nvPicPr>
        <p:blipFill>
          <a:blip r:embed="rId4"/>
          <a:stretch>
            <a:fillRect/>
          </a:stretch>
        </p:blipFill>
        <p:spPr>
          <a:xfrm>
            <a:off x="7583193" y="1717278"/>
            <a:ext cx="3504694" cy="1596778"/>
          </a:xfrm>
          <a:prstGeom prst="rect">
            <a:avLst/>
          </a:prstGeom>
        </p:spPr>
      </p:pic>
      <p:cxnSp>
        <p:nvCxnSpPr>
          <p:cNvPr id="19" name="Straight Arrow Connector 18">
            <a:extLst>
              <a:ext uri="{FF2B5EF4-FFF2-40B4-BE49-F238E27FC236}">
                <a16:creationId xmlns:a16="http://schemas.microsoft.com/office/drawing/2014/main" id="{DE409DB5-07D9-49D4-8036-6A6EDA03CDA2}"/>
              </a:ext>
            </a:extLst>
          </p:cNvPr>
          <p:cNvCxnSpPr>
            <a:cxnSpLocks/>
          </p:cNvCxnSpPr>
          <p:nvPr/>
        </p:nvCxnSpPr>
        <p:spPr>
          <a:xfrm flipV="1">
            <a:off x="3940139" y="2059278"/>
            <a:ext cx="3832261" cy="157263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1F3F21D4-722B-4DE5-B7B4-1A1DA44BB256}"/>
              </a:ext>
            </a:extLst>
          </p:cNvPr>
          <p:cNvCxnSpPr>
            <a:cxnSpLocks/>
          </p:cNvCxnSpPr>
          <p:nvPr/>
        </p:nvCxnSpPr>
        <p:spPr>
          <a:xfrm flipV="1">
            <a:off x="3210674" y="2738320"/>
            <a:ext cx="4705564" cy="112831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D88EFDCD-8B4C-4061-B21D-ACB6C284BF39}"/>
              </a:ext>
            </a:extLst>
          </p:cNvPr>
          <p:cNvCxnSpPr>
            <a:cxnSpLocks/>
          </p:cNvCxnSpPr>
          <p:nvPr/>
        </p:nvCxnSpPr>
        <p:spPr>
          <a:xfrm flipV="1">
            <a:off x="3273542" y="2845597"/>
            <a:ext cx="7411582" cy="112831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A35DA5C3-C0B9-438E-8D78-D3F9EF1D9783}"/>
              </a:ext>
            </a:extLst>
          </p:cNvPr>
          <p:cNvSpPr txBox="1"/>
          <p:nvPr/>
        </p:nvSpPr>
        <p:spPr>
          <a:xfrm>
            <a:off x="3678148" y="3056603"/>
            <a:ext cx="945223" cy="307777"/>
          </a:xfrm>
          <a:prstGeom prst="rect">
            <a:avLst/>
          </a:prstGeom>
          <a:noFill/>
        </p:spPr>
        <p:txBody>
          <a:bodyPr wrap="square" rtlCol="0">
            <a:spAutoFit/>
          </a:bodyPr>
          <a:lstStyle/>
          <a:p>
            <a:r>
              <a:rPr lang="en-US" sz="1400" dirty="0">
                <a:solidFill>
                  <a:schemeClr val="bg1"/>
                </a:solidFill>
              </a:rPr>
              <a:t>object id</a:t>
            </a:r>
          </a:p>
        </p:txBody>
      </p:sp>
      <p:cxnSp>
        <p:nvCxnSpPr>
          <p:cNvPr id="40" name="Straight Arrow Connector 39">
            <a:extLst>
              <a:ext uri="{FF2B5EF4-FFF2-40B4-BE49-F238E27FC236}">
                <a16:creationId xmlns:a16="http://schemas.microsoft.com/office/drawing/2014/main" id="{B2D09019-0912-4ACE-9C02-07B3009E6A07}"/>
              </a:ext>
            </a:extLst>
          </p:cNvPr>
          <p:cNvCxnSpPr>
            <a:cxnSpLocks/>
          </p:cNvCxnSpPr>
          <p:nvPr/>
        </p:nvCxnSpPr>
        <p:spPr>
          <a:xfrm flipV="1">
            <a:off x="3477802" y="2578814"/>
            <a:ext cx="6102850" cy="157263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44" name="Rectangle: Rounded Corners 43">
            <a:extLst>
              <a:ext uri="{FF2B5EF4-FFF2-40B4-BE49-F238E27FC236}">
                <a16:creationId xmlns:a16="http://schemas.microsoft.com/office/drawing/2014/main" id="{8B8D195D-3AE2-44E0-B455-581D8C908B13}"/>
              </a:ext>
            </a:extLst>
          </p:cNvPr>
          <p:cNvSpPr/>
          <p:nvPr/>
        </p:nvSpPr>
        <p:spPr>
          <a:xfrm>
            <a:off x="1551398" y="4866784"/>
            <a:ext cx="2080517" cy="271973"/>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C3E9EB0A-63DC-4803-92F1-88C14E165650}"/>
              </a:ext>
            </a:extLst>
          </p:cNvPr>
          <p:cNvPicPr>
            <a:picLocks noChangeAspect="1"/>
          </p:cNvPicPr>
          <p:nvPr/>
        </p:nvPicPr>
        <p:blipFill>
          <a:blip r:embed="rId5"/>
          <a:stretch>
            <a:fillRect/>
          </a:stretch>
        </p:blipFill>
        <p:spPr>
          <a:xfrm>
            <a:off x="7068620" y="3594241"/>
            <a:ext cx="4533839" cy="2713946"/>
          </a:xfrm>
          <a:prstGeom prst="rect">
            <a:avLst/>
          </a:prstGeom>
        </p:spPr>
      </p:pic>
      <p:cxnSp>
        <p:nvCxnSpPr>
          <p:cNvPr id="47" name="Straight Arrow Connector 46">
            <a:extLst>
              <a:ext uri="{FF2B5EF4-FFF2-40B4-BE49-F238E27FC236}">
                <a16:creationId xmlns:a16="http://schemas.microsoft.com/office/drawing/2014/main" id="{9F66637B-E725-4CA5-B305-EC13F2A521E4}"/>
              </a:ext>
            </a:extLst>
          </p:cNvPr>
          <p:cNvCxnSpPr/>
          <p:nvPr/>
        </p:nvCxnSpPr>
        <p:spPr>
          <a:xfrm flipV="1">
            <a:off x="3359650" y="4902743"/>
            <a:ext cx="3619683" cy="4847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48" name="TextBox 47">
            <a:extLst>
              <a:ext uri="{FF2B5EF4-FFF2-40B4-BE49-F238E27FC236}">
                <a16:creationId xmlns:a16="http://schemas.microsoft.com/office/drawing/2014/main" id="{CE3C3248-5C9E-4E31-B4AD-A519A21F39FE}"/>
              </a:ext>
            </a:extLst>
          </p:cNvPr>
          <p:cNvSpPr txBox="1"/>
          <p:nvPr/>
        </p:nvSpPr>
        <p:spPr>
          <a:xfrm>
            <a:off x="838200" y="6082301"/>
            <a:ext cx="6141133" cy="923330"/>
          </a:xfrm>
          <a:prstGeom prst="rect">
            <a:avLst/>
          </a:prstGeom>
          <a:noFill/>
        </p:spPr>
        <p:txBody>
          <a:bodyPr wrap="square" rtlCol="0">
            <a:spAutoFit/>
          </a:bodyPr>
          <a:lstStyle/>
          <a:p>
            <a:r>
              <a:rPr lang="en-US" dirty="0"/>
              <a:t>* Check the cheat sheet for all possible widgets </a:t>
            </a:r>
            <a:r>
              <a:rPr lang="en-US" b="1" dirty="0"/>
              <a:t>included in the shiny package</a:t>
            </a:r>
          </a:p>
          <a:p>
            <a:endParaRPr lang="en-US" dirty="0"/>
          </a:p>
        </p:txBody>
      </p:sp>
    </p:spTree>
    <p:extLst>
      <p:ext uri="{BB962C8B-B14F-4D97-AF65-F5344CB8AC3E}">
        <p14:creationId xmlns:p14="http://schemas.microsoft.com/office/powerpoint/2010/main" val="29346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FFB7-89A1-46CF-AA2E-B0FDC1E31269}"/>
              </a:ext>
            </a:extLst>
          </p:cNvPr>
          <p:cNvSpPr>
            <a:spLocks noGrp="1"/>
          </p:cNvSpPr>
          <p:nvPr>
            <p:ph type="title"/>
          </p:nvPr>
        </p:nvSpPr>
        <p:spPr/>
        <p:txBody>
          <a:bodyPr/>
          <a:lstStyle/>
          <a:p>
            <a:r>
              <a:rPr lang="en-US" dirty="0"/>
              <a:t>Render (server) vs Output (</a:t>
            </a:r>
            <a:r>
              <a:rPr lang="en-US" dirty="0" err="1"/>
              <a:t>ui</a:t>
            </a:r>
            <a:r>
              <a:rPr lang="en-US" dirty="0"/>
              <a:t>) functions</a:t>
            </a:r>
          </a:p>
        </p:txBody>
      </p:sp>
      <p:sp>
        <p:nvSpPr>
          <p:cNvPr id="3" name="Content Placeholder 2">
            <a:extLst>
              <a:ext uri="{FF2B5EF4-FFF2-40B4-BE49-F238E27FC236}">
                <a16:creationId xmlns:a16="http://schemas.microsoft.com/office/drawing/2014/main" id="{1C157151-6164-470E-ADFD-388D57E46401}"/>
              </a:ext>
            </a:extLst>
          </p:cNvPr>
          <p:cNvSpPr>
            <a:spLocks noGrp="1"/>
          </p:cNvSpPr>
          <p:nvPr>
            <p:ph idx="1"/>
          </p:nvPr>
        </p:nvSpPr>
        <p:spPr>
          <a:xfrm>
            <a:off x="838200" y="1491719"/>
            <a:ext cx="10515600" cy="4351338"/>
          </a:xfrm>
        </p:spPr>
        <p:txBody>
          <a:bodyPr/>
          <a:lstStyle/>
          <a:p>
            <a:r>
              <a:rPr lang="en-US" dirty="0"/>
              <a:t>Every rendered object has a corresponding output object in the </a:t>
            </a:r>
            <a:r>
              <a:rPr lang="en-US" dirty="0" err="1"/>
              <a:t>ui</a:t>
            </a:r>
            <a:endParaRPr lang="en-US" dirty="0"/>
          </a:p>
        </p:txBody>
      </p:sp>
      <p:pic>
        <p:nvPicPr>
          <p:cNvPr id="4" name="Picture 3">
            <a:extLst>
              <a:ext uri="{FF2B5EF4-FFF2-40B4-BE49-F238E27FC236}">
                <a16:creationId xmlns:a16="http://schemas.microsoft.com/office/drawing/2014/main" id="{99E0FAEC-8220-4FC0-A4E6-A6DA2CB5E59C}"/>
              </a:ext>
            </a:extLst>
          </p:cNvPr>
          <p:cNvPicPr>
            <a:picLocks noChangeAspect="1"/>
          </p:cNvPicPr>
          <p:nvPr/>
        </p:nvPicPr>
        <p:blipFill rotWithShape="1">
          <a:blip r:embed="rId3"/>
          <a:srcRect t="4608" b="7604"/>
          <a:stretch/>
        </p:blipFill>
        <p:spPr>
          <a:xfrm>
            <a:off x="2699980" y="2013734"/>
            <a:ext cx="5311638" cy="4787758"/>
          </a:xfrm>
          <a:prstGeom prst="rect">
            <a:avLst/>
          </a:prstGeom>
        </p:spPr>
      </p:pic>
      <p:sp>
        <p:nvSpPr>
          <p:cNvPr id="5" name="Rectangle: Rounded Corners 4">
            <a:extLst>
              <a:ext uri="{FF2B5EF4-FFF2-40B4-BE49-F238E27FC236}">
                <a16:creationId xmlns:a16="http://schemas.microsoft.com/office/drawing/2014/main" id="{D22BD93E-A10C-44C2-8E24-CA7BA565EC5C}"/>
              </a:ext>
            </a:extLst>
          </p:cNvPr>
          <p:cNvSpPr/>
          <p:nvPr/>
        </p:nvSpPr>
        <p:spPr>
          <a:xfrm>
            <a:off x="4207267" y="5558319"/>
            <a:ext cx="703780" cy="1541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CA8C80F-7BD7-4C31-BFA8-17D73FDD26AF}"/>
              </a:ext>
            </a:extLst>
          </p:cNvPr>
          <p:cNvSpPr/>
          <p:nvPr/>
        </p:nvSpPr>
        <p:spPr>
          <a:xfrm>
            <a:off x="3311703" y="4482957"/>
            <a:ext cx="703780" cy="1541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6D46EF6-BA0E-4A46-A7C6-D7153A595DBA}"/>
              </a:ext>
            </a:extLst>
          </p:cNvPr>
          <p:cNvCxnSpPr>
            <a:endCxn id="5" idx="0"/>
          </p:cNvCxnSpPr>
          <p:nvPr/>
        </p:nvCxnSpPr>
        <p:spPr>
          <a:xfrm>
            <a:off x="3662737" y="4659330"/>
            <a:ext cx="896420" cy="898989"/>
          </a:xfrm>
          <a:prstGeom prst="straightConnector1">
            <a:avLst/>
          </a:prstGeom>
          <a:ln w="95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6CC17EC-EE95-4E44-97FF-A47E3ED2A35A}"/>
              </a:ext>
            </a:extLst>
          </p:cNvPr>
          <p:cNvCxnSpPr>
            <a:cxnSpLocks/>
          </p:cNvCxnSpPr>
          <p:nvPr/>
        </p:nvCxnSpPr>
        <p:spPr>
          <a:xfrm flipH="1">
            <a:off x="3719245" y="4637069"/>
            <a:ext cx="642135" cy="910849"/>
          </a:xfrm>
          <a:prstGeom prst="straightConnector1">
            <a:avLst/>
          </a:prstGeom>
          <a:ln w="95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5FD4956-F359-4B31-BA88-9B2E9E49E821}"/>
              </a:ext>
            </a:extLst>
          </p:cNvPr>
          <p:cNvCxnSpPr>
            <a:cxnSpLocks/>
            <a:stCxn id="16" idx="3"/>
            <a:endCxn id="14" idx="0"/>
          </p:cNvCxnSpPr>
          <p:nvPr/>
        </p:nvCxnSpPr>
        <p:spPr>
          <a:xfrm>
            <a:off x="4705564" y="3336532"/>
            <a:ext cx="1521431" cy="2636178"/>
          </a:xfrm>
          <a:prstGeom prst="straightConnector1">
            <a:avLst/>
          </a:prstGeom>
          <a:ln w="95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1A20AAC1-09B6-442D-A2E3-B31E18F0C9EA}"/>
              </a:ext>
            </a:extLst>
          </p:cNvPr>
          <p:cNvSpPr/>
          <p:nvPr/>
        </p:nvSpPr>
        <p:spPr>
          <a:xfrm>
            <a:off x="5875105" y="5972710"/>
            <a:ext cx="703780" cy="1541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D9E43EF-0A27-4A1B-8B1E-CDBA08B62116}"/>
              </a:ext>
            </a:extLst>
          </p:cNvPr>
          <p:cNvSpPr/>
          <p:nvPr/>
        </p:nvSpPr>
        <p:spPr>
          <a:xfrm>
            <a:off x="4110947" y="3259476"/>
            <a:ext cx="594617" cy="1541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hought Bubble: Cloud 17">
            <a:extLst>
              <a:ext uri="{FF2B5EF4-FFF2-40B4-BE49-F238E27FC236}">
                <a16:creationId xmlns:a16="http://schemas.microsoft.com/office/drawing/2014/main" id="{3679AF0D-F630-40C7-9F6E-3953D8F11822}"/>
              </a:ext>
            </a:extLst>
          </p:cNvPr>
          <p:cNvSpPr/>
          <p:nvPr/>
        </p:nvSpPr>
        <p:spPr>
          <a:xfrm rot="427107">
            <a:off x="8327204" y="3113069"/>
            <a:ext cx="3198688" cy="1741343"/>
          </a:xfrm>
          <a:prstGeom prst="cloudCallout">
            <a:avLst>
              <a:gd name="adj1" fmla="val -43799"/>
              <a:gd name="adj2" fmla="val 766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Fyi</a:t>
            </a:r>
            <a:r>
              <a:rPr lang="en-US" sz="1400" dirty="0"/>
              <a:t>: “input” is a list that holds all inputs from the </a:t>
            </a:r>
            <a:r>
              <a:rPr lang="en-US" sz="1400" dirty="0" err="1"/>
              <a:t>ui</a:t>
            </a:r>
            <a:r>
              <a:rPr lang="en-US" sz="1400" dirty="0"/>
              <a:t> that gets passed to the server. That is why we </a:t>
            </a:r>
            <a:r>
              <a:rPr lang="en-US" sz="1400" dirty="0" err="1"/>
              <a:t>we</a:t>
            </a:r>
            <a:r>
              <a:rPr lang="en-US" sz="1400" dirty="0"/>
              <a:t> can call input with a ‘$’. </a:t>
            </a:r>
          </a:p>
        </p:txBody>
      </p:sp>
    </p:spTree>
    <p:extLst>
      <p:ext uri="{BB962C8B-B14F-4D97-AF65-F5344CB8AC3E}">
        <p14:creationId xmlns:p14="http://schemas.microsoft.com/office/powerpoint/2010/main" val="238384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FBA499-CD66-4E48-BD7F-1C94F558F5F4}"/>
              </a:ext>
            </a:extLst>
          </p:cNvPr>
          <p:cNvPicPr>
            <a:picLocks noChangeAspect="1"/>
          </p:cNvPicPr>
          <p:nvPr/>
        </p:nvPicPr>
        <p:blipFill rotWithShape="1">
          <a:blip r:embed="rId2"/>
          <a:srcRect t="780"/>
          <a:stretch/>
        </p:blipFill>
        <p:spPr>
          <a:xfrm>
            <a:off x="5930528" y="1397876"/>
            <a:ext cx="4472020" cy="5037266"/>
          </a:xfrm>
          <a:prstGeom prst="rect">
            <a:avLst/>
          </a:prstGeom>
        </p:spPr>
      </p:pic>
      <p:sp>
        <p:nvSpPr>
          <p:cNvPr id="2" name="Title 1">
            <a:extLst>
              <a:ext uri="{FF2B5EF4-FFF2-40B4-BE49-F238E27FC236}">
                <a16:creationId xmlns:a16="http://schemas.microsoft.com/office/drawing/2014/main" id="{867BF1BD-CEC3-4EE9-9A07-89253D27E1C0}"/>
              </a:ext>
            </a:extLst>
          </p:cNvPr>
          <p:cNvSpPr>
            <a:spLocks noGrp="1"/>
          </p:cNvSpPr>
          <p:nvPr>
            <p:ph type="title"/>
          </p:nvPr>
        </p:nvSpPr>
        <p:spPr/>
        <p:txBody>
          <a:bodyPr/>
          <a:lstStyle/>
          <a:p>
            <a:r>
              <a:rPr lang="en-US" dirty="0"/>
              <a:t>More render/output pairs</a:t>
            </a:r>
          </a:p>
        </p:txBody>
      </p:sp>
      <p:sp>
        <p:nvSpPr>
          <p:cNvPr id="3" name="Content Placeholder 2">
            <a:extLst>
              <a:ext uri="{FF2B5EF4-FFF2-40B4-BE49-F238E27FC236}">
                <a16:creationId xmlns:a16="http://schemas.microsoft.com/office/drawing/2014/main" id="{2D912952-40B0-4456-9354-42632A0ED87D}"/>
              </a:ext>
            </a:extLst>
          </p:cNvPr>
          <p:cNvSpPr>
            <a:spLocks noGrp="1"/>
          </p:cNvSpPr>
          <p:nvPr>
            <p:ph sz="half" idx="1"/>
          </p:nvPr>
        </p:nvSpPr>
        <p:spPr>
          <a:xfrm>
            <a:off x="838200" y="1825625"/>
            <a:ext cx="4647020" cy="4883290"/>
          </a:xfrm>
        </p:spPr>
        <p:txBody>
          <a:bodyPr>
            <a:normAutofit fontScale="92500" lnSpcReduction="10000"/>
          </a:bodyPr>
          <a:lstStyle/>
          <a:p>
            <a:r>
              <a:rPr lang="en-US" dirty="0"/>
              <a:t>In the UI:</a:t>
            </a:r>
          </a:p>
          <a:p>
            <a:pPr lvl="1"/>
            <a:r>
              <a:rPr lang="en-US" dirty="0" err="1">
                <a:solidFill>
                  <a:schemeClr val="accent2"/>
                </a:solidFill>
              </a:rPr>
              <a:t>verbatimTextOutput</a:t>
            </a:r>
            <a:r>
              <a:rPr lang="en-US" dirty="0">
                <a:solidFill>
                  <a:schemeClr val="accent2"/>
                </a:solidFill>
              </a:rPr>
              <a:t>()</a:t>
            </a:r>
          </a:p>
          <a:p>
            <a:pPr lvl="2"/>
            <a:r>
              <a:rPr lang="en-US" dirty="0"/>
              <a:t>Prints the results from the summary() function</a:t>
            </a:r>
          </a:p>
          <a:p>
            <a:pPr lvl="1"/>
            <a:r>
              <a:rPr lang="en-US" dirty="0" err="1">
                <a:solidFill>
                  <a:srgbClr val="E737B1"/>
                </a:solidFill>
              </a:rPr>
              <a:t>tableOutput</a:t>
            </a:r>
            <a:r>
              <a:rPr lang="en-US" dirty="0">
                <a:solidFill>
                  <a:srgbClr val="E737B1"/>
                </a:solidFill>
              </a:rPr>
              <a:t>()</a:t>
            </a:r>
          </a:p>
          <a:p>
            <a:pPr lvl="2"/>
            <a:r>
              <a:rPr lang="en-US" dirty="0"/>
              <a:t>Displays a table </a:t>
            </a:r>
          </a:p>
          <a:p>
            <a:endParaRPr lang="en-US" dirty="0"/>
          </a:p>
          <a:p>
            <a:r>
              <a:rPr lang="en-US" dirty="0"/>
              <a:t>In the server:</a:t>
            </a:r>
          </a:p>
          <a:p>
            <a:pPr lvl="1"/>
            <a:r>
              <a:rPr lang="en-US" dirty="0" err="1">
                <a:solidFill>
                  <a:schemeClr val="accent2"/>
                </a:solidFill>
              </a:rPr>
              <a:t>renderPrint</a:t>
            </a:r>
            <a:r>
              <a:rPr lang="en-US" dirty="0">
                <a:solidFill>
                  <a:schemeClr val="accent2"/>
                </a:solidFill>
              </a:rPr>
              <a:t>()</a:t>
            </a:r>
          </a:p>
          <a:p>
            <a:pPr lvl="2"/>
            <a:r>
              <a:rPr lang="en-US" dirty="0"/>
              <a:t>Runs the summary() function on ‘dataset’ and stores</a:t>
            </a:r>
          </a:p>
          <a:p>
            <a:pPr lvl="1"/>
            <a:r>
              <a:rPr lang="en-US" dirty="0" err="1">
                <a:solidFill>
                  <a:srgbClr val="E737B1"/>
                </a:solidFill>
              </a:rPr>
              <a:t>renderTable</a:t>
            </a:r>
            <a:r>
              <a:rPr lang="en-US" dirty="0">
                <a:solidFill>
                  <a:srgbClr val="E737B1"/>
                </a:solidFill>
              </a:rPr>
              <a:t>()</a:t>
            </a:r>
          </a:p>
          <a:p>
            <a:pPr lvl="2"/>
            <a:r>
              <a:rPr lang="en-US" dirty="0"/>
              <a:t>Creates a table from the top 10 records</a:t>
            </a:r>
          </a:p>
        </p:txBody>
      </p:sp>
      <p:sp>
        <p:nvSpPr>
          <p:cNvPr id="9" name="Rectangle: Rounded Corners 8">
            <a:extLst>
              <a:ext uri="{FF2B5EF4-FFF2-40B4-BE49-F238E27FC236}">
                <a16:creationId xmlns:a16="http://schemas.microsoft.com/office/drawing/2014/main" id="{B895F1D4-3E43-4CB2-AD8D-F89E24BC8100}"/>
              </a:ext>
            </a:extLst>
          </p:cNvPr>
          <p:cNvSpPr/>
          <p:nvPr/>
        </p:nvSpPr>
        <p:spPr>
          <a:xfrm>
            <a:off x="7751380" y="4102032"/>
            <a:ext cx="1255986" cy="168973"/>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868F8B6-8EED-4BAE-8D86-3F3DA3082ABA}"/>
              </a:ext>
            </a:extLst>
          </p:cNvPr>
          <p:cNvSpPr/>
          <p:nvPr/>
        </p:nvSpPr>
        <p:spPr>
          <a:xfrm>
            <a:off x="7478111" y="4850526"/>
            <a:ext cx="1255986" cy="131378"/>
          </a:xfrm>
          <a:prstGeom prst="roundRect">
            <a:avLst/>
          </a:prstGeom>
          <a:noFill/>
          <a:ln w="19050">
            <a:solidFill>
              <a:srgbClr val="E73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6E84213-1EB4-475D-988D-2E4A6BB35C29}"/>
              </a:ext>
            </a:extLst>
          </p:cNvPr>
          <p:cNvSpPr/>
          <p:nvPr/>
        </p:nvSpPr>
        <p:spPr>
          <a:xfrm>
            <a:off x="6274676" y="2450362"/>
            <a:ext cx="1686910" cy="168973"/>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1002406-0A80-4E0C-9651-64166D9FF993}"/>
              </a:ext>
            </a:extLst>
          </p:cNvPr>
          <p:cNvSpPr/>
          <p:nvPr/>
        </p:nvSpPr>
        <p:spPr>
          <a:xfrm>
            <a:off x="6290441" y="3031426"/>
            <a:ext cx="1035269" cy="168973"/>
          </a:xfrm>
          <a:prstGeom prst="roundRect">
            <a:avLst/>
          </a:prstGeom>
          <a:noFill/>
          <a:ln w="19050">
            <a:solidFill>
              <a:srgbClr val="E73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12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6930-CDF6-4343-9231-42D3EE1CD834}"/>
              </a:ext>
            </a:extLst>
          </p:cNvPr>
          <p:cNvSpPr>
            <a:spLocks noGrp="1"/>
          </p:cNvSpPr>
          <p:nvPr>
            <p:ph type="title"/>
          </p:nvPr>
        </p:nvSpPr>
        <p:spPr/>
        <p:txBody>
          <a:bodyPr/>
          <a:lstStyle/>
          <a:p>
            <a:r>
              <a:rPr lang="en-US" dirty="0"/>
              <a:t>Last step</a:t>
            </a:r>
          </a:p>
        </p:txBody>
      </p:sp>
      <p:sp>
        <p:nvSpPr>
          <p:cNvPr id="3" name="Content Placeholder 2">
            <a:extLst>
              <a:ext uri="{FF2B5EF4-FFF2-40B4-BE49-F238E27FC236}">
                <a16:creationId xmlns:a16="http://schemas.microsoft.com/office/drawing/2014/main" id="{28AC5176-B748-4E25-82F6-672ED1AEFA77}"/>
              </a:ext>
            </a:extLst>
          </p:cNvPr>
          <p:cNvSpPr>
            <a:spLocks noGrp="1"/>
          </p:cNvSpPr>
          <p:nvPr>
            <p:ph idx="1"/>
          </p:nvPr>
        </p:nvSpPr>
        <p:spPr>
          <a:xfrm>
            <a:off x="838200" y="1825625"/>
            <a:ext cx="3697840" cy="4351338"/>
          </a:xfrm>
        </p:spPr>
        <p:txBody>
          <a:bodyPr/>
          <a:lstStyle/>
          <a:p>
            <a:r>
              <a:rPr lang="en-US" dirty="0"/>
              <a:t>Create the Shiny app object and run it!</a:t>
            </a:r>
          </a:p>
        </p:txBody>
      </p:sp>
      <p:pic>
        <p:nvPicPr>
          <p:cNvPr id="5" name="Picture 4">
            <a:extLst>
              <a:ext uri="{FF2B5EF4-FFF2-40B4-BE49-F238E27FC236}">
                <a16:creationId xmlns:a16="http://schemas.microsoft.com/office/drawing/2014/main" id="{148DE01E-9BB4-43AE-84C4-A40FF344BA3B}"/>
              </a:ext>
            </a:extLst>
          </p:cNvPr>
          <p:cNvPicPr>
            <a:picLocks noChangeAspect="1"/>
          </p:cNvPicPr>
          <p:nvPr/>
        </p:nvPicPr>
        <p:blipFill>
          <a:blip r:embed="rId2"/>
          <a:stretch>
            <a:fillRect/>
          </a:stretch>
        </p:blipFill>
        <p:spPr>
          <a:xfrm>
            <a:off x="4695289" y="1626343"/>
            <a:ext cx="6831945" cy="5166259"/>
          </a:xfrm>
          <a:prstGeom prst="rect">
            <a:avLst/>
          </a:prstGeom>
        </p:spPr>
      </p:pic>
      <p:sp>
        <p:nvSpPr>
          <p:cNvPr id="6" name="Rectangle: Rounded Corners 5">
            <a:extLst>
              <a:ext uri="{FF2B5EF4-FFF2-40B4-BE49-F238E27FC236}">
                <a16:creationId xmlns:a16="http://schemas.microsoft.com/office/drawing/2014/main" id="{CD20E88F-FC12-469C-A930-5AF350F7E5D2}"/>
              </a:ext>
            </a:extLst>
          </p:cNvPr>
          <p:cNvSpPr/>
          <p:nvPr/>
        </p:nvSpPr>
        <p:spPr>
          <a:xfrm>
            <a:off x="4695289" y="6492875"/>
            <a:ext cx="2342509" cy="299727"/>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3D760B7-8897-41F4-879C-8757AF0505B1}"/>
              </a:ext>
            </a:extLst>
          </p:cNvPr>
          <p:cNvCxnSpPr>
            <a:cxnSpLocks/>
          </p:cNvCxnSpPr>
          <p:nvPr/>
        </p:nvCxnSpPr>
        <p:spPr>
          <a:xfrm flipV="1">
            <a:off x="7048072" y="1762018"/>
            <a:ext cx="3585681" cy="489563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75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3.png"/></Relationships>
</file>

<file path=ppt/webextensions/webextension1.xml><?xml version="1.0" encoding="utf-8"?>
<we:webextension xmlns:we="http://schemas.microsoft.com/office/webextensions/webextension/2010/11" id="{DEB5A723-5776-4E6F-8DE6-C082B516A32D}">
  <we:reference id="wa104379485" version="1.0.0.2" store="en-US" storeType="OMEX"/>
  <we:alternateReferences>
    <we:reference id="wa104379485" version="1.0.0.2" store="wa104379485" storeType="OMEX"/>
  </we:alternateReferences>
  <we:properties>
    <we:property name="savedState" value="{&quot;plotlyChartUrl&quot;:&quot;https://plot.ly/~Dadaviz/1/britney-spears-worldwide-sales-per-studio-album/&quot;,&quot;plotlyChartJSON&quot;:null,&quot;appVersion&quot;:&quot;1.0&quot;,&quot;savedDate&quot;:&quot;Thu, 13 Jun 2019 12:52:16 GM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58612</TotalTime>
  <Words>2615</Words>
  <Application>Microsoft Office PowerPoint</Application>
  <PresentationFormat>Widescreen</PresentationFormat>
  <Paragraphs>430</Paragraphs>
  <Slides>47</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Shiny</vt:lpstr>
      <vt:lpstr>The cool kid</vt:lpstr>
      <vt:lpstr>Well, what is it? </vt:lpstr>
      <vt:lpstr>Let’s take a look</vt:lpstr>
      <vt:lpstr>Break it down for me</vt:lpstr>
      <vt:lpstr>Break it down for me pt.2</vt:lpstr>
      <vt:lpstr>Render (server) vs Output (ui) functions</vt:lpstr>
      <vt:lpstr>More render/output pairs</vt:lpstr>
      <vt:lpstr>Last step</vt:lpstr>
      <vt:lpstr>Good resources</vt:lpstr>
      <vt:lpstr>Let's Boogie!</vt:lpstr>
      <vt:lpstr>Exercise!</vt:lpstr>
      <vt:lpstr>A little more involved example</vt:lpstr>
      <vt:lpstr>Exercise!</vt:lpstr>
      <vt:lpstr>A little more involved example pt.2 - sourcing </vt:lpstr>
      <vt:lpstr>Exercise!</vt:lpstr>
      <vt:lpstr>Exercise (cont)</vt:lpstr>
      <vt:lpstr>Reactivity…..what's that?</vt:lpstr>
      <vt:lpstr>Reactivity (pt. 2)</vt:lpstr>
      <vt:lpstr>Reactivity (pt.3)</vt:lpstr>
      <vt:lpstr>Exercise</vt:lpstr>
      <vt:lpstr>observeEvent() vs eventReactive()</vt:lpstr>
      <vt:lpstr>exercise</vt:lpstr>
      <vt:lpstr>Flex it – A Tale of Two Dashboards</vt:lpstr>
      <vt:lpstr>Flexdashboard </vt:lpstr>
      <vt:lpstr>Flexdashboard - column layout</vt:lpstr>
      <vt:lpstr>Flexdashboard - row layout</vt:lpstr>
      <vt:lpstr>Shinydashboard</vt:lpstr>
      <vt:lpstr>Tabs!</vt:lpstr>
      <vt:lpstr>Just a little more complex - shinyCostaRica</vt:lpstr>
      <vt:lpstr>Body parts (ui)</vt:lpstr>
      <vt:lpstr>Body parts (ui)</vt:lpstr>
      <vt:lpstr>Inputs</vt:lpstr>
      <vt:lpstr>Conditions, Conditions</vt:lpstr>
      <vt:lpstr>Plotly R</vt:lpstr>
      <vt:lpstr>Plotly R (cont…)</vt:lpstr>
      <vt:lpstr>Plotly R (cont…)</vt:lpstr>
      <vt:lpstr>Exercise!</vt:lpstr>
      <vt:lpstr>Mapping </vt:lpstr>
      <vt:lpstr>Let’s start with data</vt:lpstr>
      <vt:lpstr>Leaflet Elements</vt:lpstr>
      <vt:lpstr>Exercise</vt:lpstr>
      <vt:lpstr>Exercise (cont…)</vt:lpstr>
      <vt:lpstr>A more complex example</vt:lpstr>
      <vt:lpstr>Product </vt:lpstr>
      <vt:lpstr>Let's put it all together!</vt:lpstr>
      <vt:lpstr>Deployment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Shiny</dc:title>
  <dc:creator>Layla Bouzoubaa</dc:creator>
  <cp:lastModifiedBy>Layla Bouzoubaa</cp:lastModifiedBy>
  <cp:revision>151</cp:revision>
  <dcterms:created xsi:type="dcterms:W3CDTF">2019-03-29T14:18:04Z</dcterms:created>
  <dcterms:modified xsi:type="dcterms:W3CDTF">2019-06-17T16:01:06Z</dcterms:modified>
</cp:coreProperties>
</file>